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291" r:id="rId3"/>
    <p:sldId id="259" r:id="rId4"/>
    <p:sldId id="258" r:id="rId5"/>
    <p:sldId id="292" r:id="rId6"/>
    <p:sldId id="293" r:id="rId7"/>
    <p:sldId id="290" r:id="rId8"/>
    <p:sldId id="263" r:id="rId9"/>
    <p:sldId id="294" r:id="rId10"/>
    <p:sldId id="295" r:id="rId11"/>
    <p:sldId id="296" r:id="rId12"/>
    <p:sldId id="287" r:id="rId13"/>
    <p:sldId id="297" r:id="rId14"/>
    <p:sldId id="298" r:id="rId15"/>
    <p:sldId id="299" r:id="rId16"/>
    <p:sldId id="300" r:id="rId17"/>
    <p:sldId id="301" r:id="rId18"/>
    <p:sldId id="272" r:id="rId19"/>
    <p:sldId id="273" r:id="rId20"/>
    <p:sldId id="302" r:id="rId21"/>
    <p:sldId id="303" r:id="rId22"/>
    <p:sldId id="277" r:id="rId23"/>
    <p:sldId id="304" r:id="rId24"/>
    <p:sldId id="305" r:id="rId25"/>
    <p:sldId id="281" r:id="rId26"/>
    <p:sldId id="306" r:id="rId27"/>
    <p:sldId id="282" r:id="rId28"/>
    <p:sldId id="307" r:id="rId29"/>
    <p:sldId id="308" r:id="rId30"/>
    <p:sldId id="286" r:id="rId31"/>
    <p:sldId id="309" r:id="rId32"/>
    <p:sldId id="310" r:id="rId33"/>
    <p:sldId id="311" r:id="rId3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8537"/>
    <a:srgbClr val="BA7AA0"/>
    <a:srgbClr val="D87C7F"/>
    <a:srgbClr val="F8D8CC"/>
    <a:srgbClr val="E87D57"/>
    <a:srgbClr val="E25726"/>
    <a:srgbClr val="F1B099"/>
    <a:srgbClr val="E87D58"/>
    <a:srgbClr val="7175C0"/>
    <a:srgbClr val="DDDE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6D9F66E-5EB9-4882-86FB-DCBF35E3C3E4}" styleName="Stile medio 4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5" autoAdjust="0"/>
    <p:restoredTop sz="91890" autoAdjust="0"/>
  </p:normalViewPr>
  <p:slideViewPr>
    <p:cSldViewPr snapToGrid="0">
      <p:cViewPr varScale="1">
        <p:scale>
          <a:sx n="148" d="100"/>
          <a:sy n="148" d="100"/>
        </p:scale>
        <p:origin x="70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89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2902032A-F50F-724C-1AE9-857211B102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527C09D-08DA-BDA2-5F7F-90204A40AA6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7FA116-86E5-4611-80B5-7F870CD9B107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01F6458-EBDA-ED4D-4BE3-E39606FFC96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2458341-5AEE-4D8D-A763-7EF660D5DE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F4721E-C2AA-49F4-936B-840663D90B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45148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5B1367-A151-4BA0-889B-15AFDCEA2D32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607565-C278-438F-91E6-0D6D0598C18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0454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it-IT" dirty="0"/>
              <a:t>What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about</a:t>
            </a:r>
            <a:r>
              <a:rPr lang="it-IT" dirty="0"/>
              <a:t>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Use </a:t>
            </a:r>
            <a:r>
              <a:rPr lang="it-IT" dirty="0" err="1"/>
              <a:t>viruses</a:t>
            </a:r>
            <a:r>
              <a:rPr lang="it-IT" dirty="0"/>
              <a:t> (</a:t>
            </a:r>
            <a:r>
              <a:rPr lang="it-IT" dirty="0" err="1"/>
              <a:t>bacteriophages</a:t>
            </a:r>
            <a:r>
              <a:rPr lang="it-IT" dirty="0"/>
              <a:t>) to </a:t>
            </a:r>
            <a:r>
              <a:rPr lang="it-IT" dirty="0" err="1"/>
              <a:t>fight</a:t>
            </a:r>
            <a:r>
              <a:rPr lang="it-IT" dirty="0"/>
              <a:t> </a:t>
            </a:r>
            <a:r>
              <a:rPr lang="it-IT" dirty="0" err="1"/>
              <a:t>bacterial</a:t>
            </a:r>
            <a:r>
              <a:rPr lang="it-IT" dirty="0"/>
              <a:t> </a:t>
            </a:r>
            <a:r>
              <a:rPr lang="it-IT" dirty="0" err="1"/>
              <a:t>infections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Focus on </a:t>
            </a:r>
            <a:r>
              <a:rPr lang="it-IT" dirty="0" err="1"/>
              <a:t>protein-protein</a:t>
            </a:r>
            <a:r>
              <a:rPr lang="it-IT" dirty="0"/>
              <a:t> interaction – </a:t>
            </a:r>
            <a:r>
              <a:rPr lang="it-IT" dirty="0" err="1"/>
              <a:t>binary</a:t>
            </a:r>
            <a:r>
              <a:rPr lang="it-IT" dirty="0"/>
              <a:t> </a:t>
            </a:r>
            <a:r>
              <a:rPr lang="it-IT" dirty="0" err="1"/>
              <a:t>classification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How? </a:t>
            </a:r>
            <a:r>
              <a:rPr lang="it-IT" dirty="0" err="1"/>
              <a:t>Only</a:t>
            </a:r>
            <a:r>
              <a:rPr lang="it-IT" dirty="0"/>
              <a:t> </a:t>
            </a:r>
            <a:r>
              <a:rPr lang="it-IT" dirty="0" err="1"/>
              <a:t>sequences</a:t>
            </a:r>
            <a:r>
              <a:rPr lang="it-IT" dirty="0"/>
              <a:t> -&gt; </a:t>
            </a:r>
            <a:r>
              <a:rPr lang="it-IT" dirty="0" err="1"/>
              <a:t>language</a:t>
            </a:r>
            <a:r>
              <a:rPr lang="it-IT" dirty="0"/>
              <a:t> models to </a:t>
            </a:r>
            <a:r>
              <a:rPr lang="it-IT" dirty="0" err="1"/>
              <a:t>extract</a:t>
            </a:r>
            <a:r>
              <a:rPr lang="it-IT" dirty="0"/>
              <a:t> features -&gt; Random </a:t>
            </a:r>
            <a:r>
              <a:rPr lang="it-IT" dirty="0" err="1"/>
              <a:t>forest</a:t>
            </a:r>
            <a:r>
              <a:rPr lang="it-IT" dirty="0"/>
              <a:t> to </a:t>
            </a:r>
            <a:r>
              <a:rPr lang="it-IT" dirty="0" err="1"/>
              <a:t>classify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5296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CCB8A0-10ED-1800-DCE2-8B05CCFC3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1FBB005-7304-D5CD-D0FA-0F25D28E5A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AA824F9-D8B3-8E2C-DA11-554CA41C67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Many datasets </a:t>
            </a:r>
            <a:r>
              <a:rPr lang="it-IT" dirty="0" err="1"/>
              <a:t>present</a:t>
            </a:r>
            <a:r>
              <a:rPr lang="it-IT" dirty="0"/>
              <a:t> a </a:t>
            </a:r>
            <a:r>
              <a:rPr lang="it-IT" dirty="0" err="1"/>
              <a:t>binary</a:t>
            </a:r>
            <a:r>
              <a:rPr lang="it-IT" dirty="0"/>
              <a:t> </a:t>
            </a:r>
            <a:r>
              <a:rPr lang="it-IT" dirty="0" err="1"/>
              <a:t>classification</a:t>
            </a:r>
            <a:r>
              <a:rPr lang="it-IT" dirty="0"/>
              <a:t>. </a:t>
            </a:r>
            <a:r>
              <a:rPr lang="it-IT" dirty="0" err="1"/>
              <a:t>Sometimes</a:t>
            </a:r>
            <a:r>
              <a:rPr lang="it-IT" dirty="0"/>
              <a:t> a class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underrepresented</a:t>
            </a:r>
            <a:r>
              <a:rPr lang="it-IT" dirty="0"/>
              <a:t> -&gt; </a:t>
            </a:r>
            <a:r>
              <a:rPr lang="it-IT" dirty="0" err="1"/>
              <a:t>algorithm</a:t>
            </a:r>
            <a:r>
              <a:rPr lang="it-IT" dirty="0"/>
              <a:t> can’t </a:t>
            </a:r>
            <a:r>
              <a:rPr lang="it-IT" dirty="0" err="1"/>
              <a:t>train</a:t>
            </a:r>
            <a:r>
              <a:rPr lang="it-IT" dirty="0"/>
              <a:t> </a:t>
            </a:r>
            <a:r>
              <a:rPr lang="it-IT" dirty="0" err="1"/>
              <a:t>properly</a:t>
            </a:r>
            <a:r>
              <a:rPr lang="it-IT" dirty="0"/>
              <a:t> on the </a:t>
            </a:r>
            <a:r>
              <a:rPr lang="it-IT" dirty="0" err="1"/>
              <a:t>minority</a:t>
            </a:r>
            <a:r>
              <a:rPr lang="it-IT" dirty="0"/>
              <a:t> </a:t>
            </a:r>
            <a:r>
              <a:rPr lang="it-IT" dirty="0" err="1"/>
              <a:t>category</a:t>
            </a:r>
            <a:endParaRPr lang="it-IT" dirty="0"/>
          </a:p>
          <a:p>
            <a:r>
              <a:rPr lang="it-IT" dirty="0"/>
              <a:t>A </a:t>
            </a:r>
            <a:r>
              <a:rPr lang="it-IT" dirty="0" err="1"/>
              <a:t>classifier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predicts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</a:t>
            </a:r>
            <a:r>
              <a:rPr lang="it-IT" dirty="0" err="1"/>
              <a:t>majority</a:t>
            </a:r>
            <a:r>
              <a:rPr lang="it-IT" dirty="0"/>
              <a:t>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a </a:t>
            </a:r>
            <a:r>
              <a:rPr lang="it-IT" dirty="0" err="1"/>
              <a:t>deceivngly</a:t>
            </a:r>
            <a:r>
              <a:rPr lang="it-IT" dirty="0"/>
              <a:t> </a:t>
            </a:r>
            <a:r>
              <a:rPr lang="it-IT" dirty="0" err="1"/>
              <a:t>higb</a:t>
            </a:r>
            <a:r>
              <a:rPr lang="it-IT" dirty="0"/>
              <a:t> </a:t>
            </a:r>
            <a:r>
              <a:rPr lang="it-IT" dirty="0" err="1"/>
              <a:t>accuracy</a:t>
            </a:r>
            <a:r>
              <a:rPr lang="it-IT" dirty="0"/>
              <a:t>.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need</a:t>
            </a:r>
            <a:r>
              <a:rPr lang="it-IT" dirty="0"/>
              <a:t> a way to </a:t>
            </a:r>
            <a:r>
              <a:rPr lang="it-IT" dirty="0" err="1"/>
              <a:t>increase</a:t>
            </a:r>
            <a:r>
              <a:rPr lang="it-IT" dirty="0"/>
              <a:t> the </a:t>
            </a:r>
            <a:r>
              <a:rPr lang="it-IT" dirty="0" err="1"/>
              <a:t>number</a:t>
            </a:r>
            <a:r>
              <a:rPr lang="it-IT" dirty="0"/>
              <a:t> of samples in the </a:t>
            </a:r>
            <a:r>
              <a:rPr lang="it-IT" dirty="0" err="1"/>
              <a:t>minority</a:t>
            </a:r>
            <a:r>
              <a:rPr lang="it-IT" dirty="0"/>
              <a:t> class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Smote</a:t>
            </a:r>
            <a:r>
              <a:rPr lang="it-IT" dirty="0"/>
              <a:t>: </a:t>
            </a:r>
            <a:r>
              <a:rPr lang="it-IT" dirty="0" err="1"/>
              <a:t>instead</a:t>
            </a:r>
            <a:r>
              <a:rPr lang="it-IT" dirty="0"/>
              <a:t> of </a:t>
            </a:r>
            <a:r>
              <a:rPr lang="it-IT" dirty="0" err="1"/>
              <a:t>reproposing</a:t>
            </a:r>
            <a:r>
              <a:rPr lang="it-IT" dirty="0"/>
              <a:t> </a:t>
            </a:r>
            <a:r>
              <a:rPr lang="it-IT" dirty="0" err="1"/>
              <a:t>existing</a:t>
            </a:r>
            <a:r>
              <a:rPr lang="it-IT" dirty="0"/>
              <a:t> </a:t>
            </a:r>
            <a:r>
              <a:rPr lang="it-IT" dirty="0" err="1"/>
              <a:t>observations</a:t>
            </a:r>
            <a:r>
              <a:rPr lang="it-IT" dirty="0"/>
              <a:t>, </a:t>
            </a:r>
            <a:r>
              <a:rPr lang="it-IT" dirty="0" err="1"/>
              <a:t>introduces</a:t>
            </a:r>
            <a:r>
              <a:rPr lang="it-IT" dirty="0"/>
              <a:t> </a:t>
            </a:r>
            <a:r>
              <a:rPr lang="it-IT" dirty="0" err="1"/>
              <a:t>synthetic</a:t>
            </a:r>
            <a:r>
              <a:rPr lang="it-IT" dirty="0"/>
              <a:t> </a:t>
            </a:r>
            <a:r>
              <a:rPr lang="it-IT" dirty="0" err="1"/>
              <a:t>instances</a:t>
            </a:r>
            <a:r>
              <a:rPr lang="it-IT" dirty="0"/>
              <a:t>. </a:t>
            </a:r>
            <a:r>
              <a:rPr lang="it-IT" dirty="0" err="1"/>
              <a:t>Addition</a:t>
            </a:r>
            <a:r>
              <a:rPr lang="it-IT" dirty="0"/>
              <a:t> of </a:t>
            </a:r>
            <a:r>
              <a:rPr lang="it-IT" dirty="0" err="1"/>
              <a:t>neighboring</a:t>
            </a:r>
            <a:r>
              <a:rPr lang="it-IT" dirty="0"/>
              <a:t> points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ADASYN: </a:t>
            </a:r>
            <a:r>
              <a:rPr lang="it-IT" dirty="0" err="1"/>
              <a:t>improved</a:t>
            </a:r>
            <a:r>
              <a:rPr lang="it-IT" dirty="0"/>
              <a:t> </a:t>
            </a:r>
            <a:r>
              <a:rPr lang="it-IT" dirty="0" err="1"/>
              <a:t>representation</a:t>
            </a:r>
            <a:r>
              <a:rPr lang="it-IT" dirty="0"/>
              <a:t> of </a:t>
            </a:r>
            <a:r>
              <a:rPr lang="it-IT" dirty="0" err="1"/>
              <a:t>harder</a:t>
            </a:r>
            <a:r>
              <a:rPr lang="it-IT" dirty="0"/>
              <a:t> to </a:t>
            </a:r>
            <a:r>
              <a:rPr lang="it-IT" dirty="0" err="1"/>
              <a:t>learn</a:t>
            </a:r>
            <a:r>
              <a:rPr lang="it-IT" dirty="0"/>
              <a:t> -&gt;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synthetic</a:t>
            </a:r>
            <a:r>
              <a:rPr lang="it-IT" dirty="0"/>
              <a:t> </a:t>
            </a:r>
            <a:r>
              <a:rPr lang="it-IT" dirty="0" err="1"/>
              <a:t>proportional</a:t>
            </a:r>
            <a:r>
              <a:rPr lang="it-IT" dirty="0"/>
              <a:t> to </a:t>
            </a:r>
            <a:r>
              <a:rPr lang="it-IT" dirty="0" err="1"/>
              <a:t>majority</a:t>
            </a:r>
            <a:r>
              <a:rPr lang="it-IT" dirty="0"/>
              <a:t> class </a:t>
            </a:r>
            <a:r>
              <a:rPr lang="it-IT" dirty="0" err="1"/>
              <a:t>neighbours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7DFC94F-6699-3323-3A0E-1972FE3D81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27681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F51450-1DD2-AF7B-6B8C-CBBD35625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FCCFEC9-2CE2-578B-985A-39EC009778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E80BD9D-F4E0-826C-BC42-9E24123433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Scoring a model on a </a:t>
            </a:r>
            <a:r>
              <a:rPr lang="it-IT" dirty="0" err="1"/>
              <a:t>simple</a:t>
            </a:r>
            <a:r>
              <a:rPr lang="it-IT" dirty="0"/>
              <a:t> </a:t>
            </a:r>
            <a:r>
              <a:rPr lang="it-IT" dirty="0" err="1"/>
              <a:t>train</a:t>
            </a:r>
            <a:r>
              <a:rPr lang="it-IT" dirty="0"/>
              <a:t>-test split leads to </a:t>
            </a:r>
            <a:r>
              <a:rPr lang="it-IT" dirty="0" err="1"/>
              <a:t>biased</a:t>
            </a:r>
            <a:r>
              <a:rPr lang="it-IT" dirty="0"/>
              <a:t> </a:t>
            </a:r>
            <a:r>
              <a:rPr lang="it-IT" dirty="0" err="1"/>
              <a:t>estimations</a:t>
            </a:r>
            <a:r>
              <a:rPr lang="it-IT" dirty="0"/>
              <a:t> -&gt; CV (</a:t>
            </a:r>
            <a:r>
              <a:rPr lang="it-IT" dirty="0" err="1"/>
              <a:t>folds</a:t>
            </a:r>
            <a:r>
              <a:rPr lang="it-IT" dirty="0"/>
              <a:t>)</a:t>
            </a:r>
          </a:p>
          <a:p>
            <a:r>
              <a:rPr lang="it-IT" dirty="0" err="1"/>
              <a:t>Performed</a:t>
            </a:r>
            <a:r>
              <a:rPr lang="it-IT" dirty="0"/>
              <a:t> </a:t>
            </a:r>
            <a:r>
              <a:rPr lang="it-IT" dirty="0" err="1"/>
              <a:t>parameter</a:t>
            </a:r>
            <a:r>
              <a:rPr lang="it-IT" dirty="0"/>
              <a:t> tuning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gridsearch</a:t>
            </a:r>
            <a:r>
              <a:rPr lang="it-IT" dirty="0"/>
              <a:t> with a </a:t>
            </a:r>
            <a:r>
              <a:rPr lang="it-IT" dirty="0" err="1"/>
              <a:t>nested</a:t>
            </a:r>
            <a:r>
              <a:rPr lang="it-IT" dirty="0"/>
              <a:t> CV. </a:t>
            </a:r>
          </a:p>
          <a:p>
            <a:r>
              <a:rPr lang="it-IT" dirty="0"/>
              <a:t>On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outer</a:t>
            </a:r>
            <a:r>
              <a:rPr lang="it-IT" dirty="0"/>
              <a:t> </a:t>
            </a:r>
            <a:r>
              <a:rPr lang="it-IT" dirty="0" err="1"/>
              <a:t>partition</a:t>
            </a:r>
            <a:r>
              <a:rPr lang="it-IT" dirty="0"/>
              <a:t>, an </a:t>
            </a:r>
            <a:r>
              <a:rPr lang="it-IT" dirty="0" err="1"/>
              <a:t>inner</a:t>
            </a:r>
            <a:r>
              <a:rPr lang="it-IT" dirty="0"/>
              <a:t> CV loop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parameter</a:t>
            </a:r>
            <a:r>
              <a:rPr lang="it-IT" dirty="0"/>
              <a:t> </a:t>
            </a:r>
            <a:r>
              <a:rPr lang="it-IT" dirty="0" err="1"/>
              <a:t>combination</a:t>
            </a:r>
            <a:endParaRPr lang="it-IT" dirty="0"/>
          </a:p>
          <a:p>
            <a:r>
              <a:rPr lang="it-IT" dirty="0"/>
              <a:t>The best </a:t>
            </a:r>
            <a:r>
              <a:rPr lang="it-IT" dirty="0" err="1"/>
              <a:t>performing</a:t>
            </a:r>
            <a:r>
              <a:rPr lang="it-IT" dirty="0"/>
              <a:t> </a:t>
            </a:r>
            <a:r>
              <a:rPr lang="it-IT" dirty="0" err="1"/>
              <a:t>parameter</a:t>
            </a:r>
            <a:r>
              <a:rPr lang="it-IT" dirty="0"/>
              <a:t> </a:t>
            </a:r>
            <a:r>
              <a:rPr lang="it-IT" dirty="0" err="1"/>
              <a:t>combiantion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used to </a:t>
            </a:r>
            <a:r>
              <a:rPr lang="it-IT" dirty="0" err="1"/>
              <a:t>train</a:t>
            </a:r>
            <a:r>
              <a:rPr lang="it-IT" dirty="0"/>
              <a:t> a model on the </a:t>
            </a:r>
            <a:r>
              <a:rPr lang="it-IT" dirty="0" err="1"/>
              <a:t>outer</a:t>
            </a:r>
            <a:r>
              <a:rPr lang="it-IT" dirty="0"/>
              <a:t> </a:t>
            </a:r>
            <a:r>
              <a:rPr lang="it-IT" dirty="0" err="1"/>
              <a:t>fold</a:t>
            </a: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722A5D-1294-5F05-A16D-D9885188F8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24367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B28D2-1072-F3C4-E9B7-B9735F5A8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CFDD64F-12FC-13F1-907F-97E19BD1B2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3DB2A0E-CA1D-C140-4E4C-C159DA026B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resampling and the classification must be performed inside the nested </a:t>
            </a:r>
            <a:r>
              <a:rPr lang="en-US" dirty="0" err="1"/>
              <a:t>crossvalidation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Generating the synthetic samples before arranging the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into folds would result in some identical observations between train and test sets, leading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optimistic performance estimations, as well as not representing the real distribution.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A2D1297-DAAC-9C9A-4D1A-45D7F7AA36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52505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Idea: RBP-RP interaction </a:t>
            </a:r>
            <a:r>
              <a:rPr lang="it-IT" dirty="0" err="1"/>
              <a:t>predictor</a:t>
            </a:r>
            <a:r>
              <a:rPr lang="it-IT" dirty="0"/>
              <a:t>, </a:t>
            </a:r>
            <a:r>
              <a:rPr lang="it-IT" dirty="0" err="1"/>
              <a:t>given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generic</a:t>
            </a:r>
            <a:r>
              <a:rPr lang="it-IT" dirty="0"/>
              <a:t> </a:t>
            </a:r>
            <a:r>
              <a:rPr lang="it-IT" dirty="0" err="1"/>
              <a:t>protein</a:t>
            </a:r>
            <a:r>
              <a:rPr lang="it-IT" dirty="0"/>
              <a:t> </a:t>
            </a:r>
            <a:r>
              <a:rPr lang="it-IT" dirty="0" err="1"/>
              <a:t>sequences</a:t>
            </a:r>
            <a:endParaRPr lang="it-IT" dirty="0"/>
          </a:p>
          <a:p>
            <a:r>
              <a:rPr lang="it-IT" dirty="0"/>
              <a:t>Many more negative </a:t>
            </a:r>
            <a:r>
              <a:rPr lang="it-IT" dirty="0" err="1"/>
              <a:t>than</a:t>
            </a:r>
            <a:r>
              <a:rPr lang="it-IT" dirty="0"/>
              <a:t> positive </a:t>
            </a:r>
            <a:r>
              <a:rPr lang="it-IT" dirty="0" err="1"/>
              <a:t>combinations</a:t>
            </a:r>
            <a:r>
              <a:rPr lang="it-IT" dirty="0"/>
              <a:t>, open to </a:t>
            </a:r>
            <a:r>
              <a:rPr lang="it-IT" dirty="0" err="1"/>
              <a:t>interpretation</a:t>
            </a:r>
            <a:r>
              <a:rPr lang="it-IT" dirty="0"/>
              <a:t> (</a:t>
            </a:r>
            <a:r>
              <a:rPr lang="it-IT" dirty="0" err="1"/>
              <a:t>expected</a:t>
            </a:r>
            <a:r>
              <a:rPr lang="it-IT" dirty="0"/>
              <a:t> input)</a:t>
            </a:r>
          </a:p>
          <a:p>
            <a:r>
              <a:rPr lang="it-IT" dirty="0"/>
              <a:t>Ratio of negative and positive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2239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39DCA5-D0D1-6E7C-BACA-F7082649A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95B1FF3-D872-AA86-D129-BB2FADD56C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73C141A-7D7F-D6C5-1557-7D13F36141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Pipelines</a:t>
            </a:r>
          </a:p>
          <a:p>
            <a:r>
              <a:rPr lang="it-IT" dirty="0"/>
              <a:t>F1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defined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harmonic</a:t>
            </a:r>
            <a:r>
              <a:rPr lang="it-IT" dirty="0"/>
              <a:t> </a:t>
            </a:r>
            <a:r>
              <a:rPr lang="it-IT" dirty="0" err="1"/>
              <a:t>mean</a:t>
            </a:r>
            <a:r>
              <a:rPr lang="it-IT" dirty="0"/>
              <a:t> of </a:t>
            </a:r>
            <a:r>
              <a:rPr lang="it-IT" dirty="0" err="1"/>
              <a:t>precision</a:t>
            </a:r>
            <a:r>
              <a:rPr lang="it-IT" dirty="0"/>
              <a:t> and recall. </a:t>
            </a:r>
            <a:r>
              <a:rPr lang="it-IT" dirty="0" err="1"/>
              <a:t>Undefined</a:t>
            </a:r>
            <a:r>
              <a:rPr lang="it-IT" dirty="0"/>
              <a:t> with TP=0. So more </a:t>
            </a:r>
            <a:r>
              <a:rPr lang="it-IT" dirty="0" err="1"/>
              <a:t>convenient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expression</a:t>
            </a:r>
            <a:r>
              <a:rPr lang="it-IT" dirty="0"/>
              <a:t>.</a:t>
            </a:r>
          </a:p>
          <a:p>
            <a:r>
              <a:rPr lang="it-IT" dirty="0"/>
              <a:t>F1 </a:t>
            </a:r>
            <a:r>
              <a:rPr lang="it-IT" dirty="0" err="1"/>
              <a:t>collects</a:t>
            </a:r>
            <a:r>
              <a:rPr lang="it-IT" dirty="0"/>
              <a:t> </a:t>
            </a:r>
            <a:r>
              <a:rPr lang="it-IT" dirty="0" err="1"/>
              <a:t>both</a:t>
            </a:r>
            <a:r>
              <a:rPr lang="it-IT" dirty="0"/>
              <a:t> </a:t>
            </a:r>
            <a:r>
              <a:rPr lang="it-IT" dirty="0" err="1"/>
              <a:t>precision</a:t>
            </a:r>
            <a:r>
              <a:rPr lang="it-IT" dirty="0"/>
              <a:t> and </a:t>
            </a:r>
            <a:r>
              <a:rPr lang="it-IT" dirty="0" err="1"/>
              <a:t>accuracy</a:t>
            </a:r>
            <a:r>
              <a:rPr lang="it-IT" dirty="0"/>
              <a:t> -&gt; target </a:t>
            </a:r>
            <a:r>
              <a:rPr lang="it-IT" dirty="0" err="1"/>
              <a:t>metric</a:t>
            </a:r>
            <a:r>
              <a:rPr lang="it-IT" dirty="0"/>
              <a:t>. </a:t>
            </a:r>
          </a:p>
          <a:p>
            <a:r>
              <a:rPr lang="it-IT" dirty="0"/>
              <a:t>Outer </a:t>
            </a:r>
            <a:r>
              <a:rPr lang="it-IT" dirty="0" err="1"/>
              <a:t>folds</a:t>
            </a:r>
            <a:r>
              <a:rPr lang="it-IT" dirty="0"/>
              <a:t> (different </a:t>
            </a:r>
            <a:r>
              <a:rPr lang="it-IT" dirty="0" err="1"/>
              <a:t>winning</a:t>
            </a:r>
            <a:r>
              <a:rPr lang="it-IT" dirty="0"/>
              <a:t> </a:t>
            </a:r>
            <a:r>
              <a:rPr lang="it-IT" dirty="0" err="1"/>
              <a:t>combinations</a:t>
            </a:r>
            <a:r>
              <a:rPr lang="it-IT" dirty="0"/>
              <a:t> of </a:t>
            </a:r>
            <a:r>
              <a:rPr lang="it-IT" dirty="0" err="1"/>
              <a:t>parameters</a:t>
            </a:r>
            <a:r>
              <a:rPr lang="it-IT" dirty="0"/>
              <a:t> in </a:t>
            </a:r>
            <a:r>
              <a:rPr lang="it-IT" dirty="0" err="1"/>
              <a:t>inner</a:t>
            </a:r>
            <a:r>
              <a:rPr lang="it-IT" dirty="0"/>
              <a:t> </a:t>
            </a:r>
            <a:r>
              <a:rPr lang="it-IT" dirty="0" err="1"/>
              <a:t>cicle</a:t>
            </a:r>
            <a:r>
              <a:rPr lang="it-IT" dirty="0"/>
              <a:t>) -&gt; best </a:t>
            </a:r>
            <a:r>
              <a:rPr lang="it-IT" dirty="0" err="1"/>
              <a:t>outer</a:t>
            </a:r>
            <a:r>
              <a:rPr lang="it-IT" dirty="0"/>
              <a:t> in </a:t>
            </a:r>
            <a:r>
              <a:rPr lang="it-IT" dirty="0" err="1"/>
              <a:t>orange</a:t>
            </a:r>
            <a:endParaRPr lang="it-IT" dirty="0"/>
          </a:p>
          <a:p>
            <a:r>
              <a:rPr lang="it-IT" dirty="0"/>
              <a:t>T5 &gt; </a:t>
            </a:r>
            <a:r>
              <a:rPr lang="it-IT" dirty="0" err="1"/>
              <a:t>XLNet</a:t>
            </a:r>
            <a:r>
              <a:rPr lang="it-IT" dirty="0"/>
              <a:t> (</a:t>
            </a:r>
            <a:r>
              <a:rPr lang="it-IT" dirty="0" err="1"/>
              <a:t>confirms</a:t>
            </a:r>
            <a:r>
              <a:rPr lang="it-IT" dirty="0"/>
              <a:t> </a:t>
            </a:r>
            <a:r>
              <a:rPr lang="it-IT" dirty="0" err="1"/>
              <a:t>gonzales</a:t>
            </a:r>
            <a:r>
              <a:rPr lang="it-IT" dirty="0"/>
              <a:t> et al)</a:t>
            </a:r>
          </a:p>
          <a:p>
            <a:r>
              <a:rPr lang="it-IT" dirty="0"/>
              <a:t>ADASYN vs SMOTE </a:t>
            </a:r>
            <a:r>
              <a:rPr lang="it-IT" dirty="0" err="1"/>
              <a:t>unclear</a:t>
            </a:r>
            <a:endParaRPr lang="it-IT" dirty="0"/>
          </a:p>
          <a:p>
            <a:r>
              <a:rPr lang="it-IT" dirty="0"/>
              <a:t>Best overall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retrained</a:t>
            </a:r>
            <a:r>
              <a:rPr lang="it-IT" dirty="0"/>
              <a:t> on the </a:t>
            </a:r>
            <a:r>
              <a:rPr lang="it-IT" dirty="0" err="1"/>
              <a:t>whole</a:t>
            </a:r>
            <a:r>
              <a:rPr lang="it-IT" dirty="0"/>
              <a:t> dataset (</a:t>
            </a:r>
            <a:r>
              <a:rPr lang="it-IT" dirty="0" err="1"/>
              <a:t>not</a:t>
            </a:r>
            <a:r>
              <a:rPr lang="it-IT" dirty="0"/>
              <a:t> much </a:t>
            </a:r>
            <a:r>
              <a:rPr lang="it-IT" dirty="0" err="1"/>
              <a:t>difference</a:t>
            </a:r>
            <a:r>
              <a:rPr lang="it-IT" dirty="0"/>
              <a:t>)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9292B13-6C89-508D-271F-58DF5A2C42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00677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40E758-971B-A6FB-AC11-899C89E06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6C7B971-1B1E-4220-CB0B-28B3EBEB11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F32DB5B-C2B2-9682-EAC1-CBB4DB3988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Resampling</a:t>
            </a:r>
            <a:r>
              <a:rPr lang="it-IT" dirty="0"/>
              <a:t> technique </a:t>
            </a:r>
            <a:r>
              <a:rPr lang="it-IT" dirty="0" err="1"/>
              <a:t>influenced</a:t>
            </a:r>
            <a:r>
              <a:rPr lang="it-IT" dirty="0"/>
              <a:t> the learning strategy:</a:t>
            </a:r>
          </a:p>
          <a:p>
            <a:r>
              <a:rPr lang="it-IT" dirty="0"/>
              <a:t>None -&gt; </a:t>
            </a:r>
            <a:r>
              <a:rPr lang="it-IT" dirty="0" err="1"/>
              <a:t>expect</a:t>
            </a:r>
            <a:r>
              <a:rPr lang="it-IT" dirty="0"/>
              <a:t> few </a:t>
            </a:r>
            <a:r>
              <a:rPr lang="it-IT" dirty="0" err="1"/>
              <a:t>positives</a:t>
            </a:r>
            <a:r>
              <a:rPr lang="it-IT" dirty="0"/>
              <a:t> -&gt; </a:t>
            </a:r>
            <a:r>
              <a:rPr lang="it-IT" dirty="0" err="1"/>
              <a:t>strict</a:t>
            </a:r>
            <a:r>
              <a:rPr lang="it-IT" dirty="0"/>
              <a:t> (</a:t>
            </a:r>
            <a:r>
              <a:rPr lang="it-IT" dirty="0" err="1"/>
              <a:t>hihg</a:t>
            </a:r>
            <a:r>
              <a:rPr lang="it-IT" dirty="0"/>
              <a:t> </a:t>
            </a:r>
            <a:r>
              <a:rPr lang="it-IT" dirty="0" err="1"/>
              <a:t>precision</a:t>
            </a:r>
            <a:r>
              <a:rPr lang="it-IT" dirty="0"/>
              <a:t>, </a:t>
            </a:r>
            <a:r>
              <a:rPr lang="it-IT" dirty="0" err="1"/>
              <a:t>at</a:t>
            </a:r>
            <a:r>
              <a:rPr lang="it-IT" dirty="0"/>
              <a:t> the price of a low recall)</a:t>
            </a:r>
          </a:p>
          <a:p>
            <a:r>
              <a:rPr lang="it-IT" dirty="0"/>
              <a:t>Others -&gt; Viceversa</a:t>
            </a:r>
          </a:p>
          <a:p>
            <a:r>
              <a:rPr lang="it-IT" dirty="0"/>
              <a:t>Some </a:t>
            </a:r>
            <a:r>
              <a:rPr lang="it-IT" dirty="0" err="1"/>
              <a:t>distinction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t5 and </a:t>
            </a:r>
            <a:r>
              <a:rPr lang="it-IT" dirty="0" err="1"/>
              <a:t>XLNet</a:t>
            </a:r>
            <a:endParaRPr lang="it-IT" dirty="0"/>
          </a:p>
          <a:p>
            <a:r>
              <a:rPr lang="it-IT" dirty="0" err="1"/>
              <a:t>Constantly</a:t>
            </a:r>
            <a:r>
              <a:rPr lang="it-IT" dirty="0"/>
              <a:t> high </a:t>
            </a:r>
            <a:r>
              <a:rPr lang="it-IT" dirty="0" err="1"/>
              <a:t>accuracy</a:t>
            </a:r>
            <a:r>
              <a:rPr lang="it-IT" dirty="0"/>
              <a:t>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to be </a:t>
            </a:r>
            <a:r>
              <a:rPr lang="it-IT" dirty="0" err="1"/>
              <a:t>trusted</a:t>
            </a:r>
            <a:r>
              <a:rPr lang="it-IT" dirty="0"/>
              <a:t>, due to dataset </a:t>
            </a:r>
            <a:r>
              <a:rPr lang="it-IT" dirty="0" err="1"/>
              <a:t>imbalanced</a:t>
            </a:r>
            <a:r>
              <a:rPr lang="it-IT" dirty="0"/>
              <a:t> nature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621C2E8-DA2D-AC7A-DDDE-78564A36A9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32422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Neg</a:t>
            </a:r>
            <a:r>
              <a:rPr lang="it-IT" dirty="0"/>
              <a:t> and </a:t>
            </a:r>
            <a:r>
              <a:rPr lang="it-IT" dirty="0" err="1"/>
              <a:t>pos</a:t>
            </a:r>
            <a:r>
              <a:rPr lang="it-IT" dirty="0"/>
              <a:t> </a:t>
            </a:r>
            <a:r>
              <a:rPr lang="it-IT" dirty="0" err="1"/>
              <a:t>distributions</a:t>
            </a:r>
            <a:r>
              <a:rPr lang="it-IT" dirty="0"/>
              <a:t>. Log10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neg</a:t>
            </a:r>
            <a:r>
              <a:rPr lang="it-IT" dirty="0"/>
              <a:t> &gt;&gt; </a:t>
            </a:r>
            <a:r>
              <a:rPr lang="it-IT" dirty="0" err="1"/>
              <a:t>pos</a:t>
            </a:r>
            <a:r>
              <a:rPr lang="it-IT" dirty="0"/>
              <a:t>, to make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.</a:t>
            </a:r>
          </a:p>
          <a:p>
            <a:r>
              <a:rPr lang="it-IT" dirty="0" err="1"/>
              <a:t>Majority</a:t>
            </a:r>
            <a:r>
              <a:rPr lang="it-IT" dirty="0"/>
              <a:t> vote </a:t>
            </a:r>
            <a:r>
              <a:rPr lang="it-IT" dirty="0" err="1"/>
              <a:t>aka</a:t>
            </a:r>
            <a:r>
              <a:rPr lang="it-IT" dirty="0"/>
              <a:t> 50% </a:t>
            </a:r>
            <a:r>
              <a:rPr lang="it-IT" dirty="0" err="1"/>
              <a:t>probability</a:t>
            </a:r>
            <a:r>
              <a:rPr lang="it-IT" dirty="0"/>
              <a:t> </a:t>
            </a:r>
            <a:r>
              <a:rPr lang="it-IT" dirty="0" err="1"/>
              <a:t>determines</a:t>
            </a:r>
            <a:r>
              <a:rPr lang="it-IT" dirty="0"/>
              <a:t> </a:t>
            </a:r>
            <a:r>
              <a:rPr lang="it-IT" dirty="0" err="1"/>
              <a:t>positives</a:t>
            </a:r>
            <a:r>
              <a:rPr lang="it-IT" dirty="0"/>
              <a:t>. Moving the </a:t>
            </a:r>
            <a:r>
              <a:rPr lang="it-IT" dirty="0" err="1"/>
              <a:t>threshold</a:t>
            </a:r>
            <a:r>
              <a:rPr lang="it-IT" dirty="0"/>
              <a:t> line </a:t>
            </a:r>
            <a:r>
              <a:rPr lang="it-IT" dirty="0" err="1"/>
              <a:t>changes</a:t>
            </a:r>
            <a:r>
              <a:rPr lang="it-IT" dirty="0"/>
              <a:t> the score </a:t>
            </a:r>
            <a:r>
              <a:rPr lang="it-IT" dirty="0" err="1"/>
              <a:t>metrics</a:t>
            </a:r>
            <a:r>
              <a:rPr lang="it-IT" dirty="0"/>
              <a:t>.</a:t>
            </a:r>
          </a:p>
          <a:p>
            <a:r>
              <a:rPr lang="it-IT" dirty="0"/>
              <a:t>Show TP </a:t>
            </a:r>
            <a:r>
              <a:rPr lang="it-IT" dirty="0" err="1"/>
              <a:t>etc</a:t>
            </a:r>
            <a:r>
              <a:rPr lang="it-IT" dirty="0"/>
              <a:t>, Precision, Recall, </a:t>
            </a:r>
            <a:r>
              <a:rPr lang="it-IT" dirty="0" err="1"/>
              <a:t>Accuracy</a:t>
            </a:r>
            <a:r>
              <a:rPr lang="it-IT" dirty="0"/>
              <a:t> (a </a:t>
            </a:r>
            <a:r>
              <a:rPr lang="it-IT" dirty="0" err="1"/>
              <a:t>lot</a:t>
            </a:r>
            <a:r>
              <a:rPr lang="it-IT" dirty="0"/>
              <a:t> of blue, </a:t>
            </a:r>
            <a:r>
              <a:rPr lang="it-IT" dirty="0" err="1"/>
              <a:t>always</a:t>
            </a:r>
            <a:r>
              <a:rPr lang="it-IT" dirty="0"/>
              <a:t> good).</a:t>
            </a:r>
          </a:p>
          <a:p>
            <a:r>
              <a:rPr lang="it-IT" dirty="0" err="1"/>
              <a:t>If</a:t>
            </a:r>
            <a:r>
              <a:rPr lang="it-IT" dirty="0"/>
              <a:t> a model </a:t>
            </a:r>
            <a:r>
              <a:rPr lang="it-IT" dirty="0" err="1"/>
              <a:t>splits</a:t>
            </a:r>
            <a:r>
              <a:rPr lang="it-IT" dirty="0"/>
              <a:t> the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distributions</a:t>
            </a:r>
            <a:r>
              <a:rPr lang="it-IT" dirty="0"/>
              <a:t>, </a:t>
            </a:r>
            <a:r>
              <a:rPr lang="it-IT" dirty="0" err="1"/>
              <a:t>it’s</a:t>
            </a:r>
            <a:r>
              <a:rPr lang="it-IT" dirty="0"/>
              <a:t> easy to determine a </a:t>
            </a:r>
            <a:r>
              <a:rPr lang="it-IT" dirty="0" err="1"/>
              <a:t>proper</a:t>
            </a:r>
            <a:r>
              <a:rPr lang="it-IT" dirty="0"/>
              <a:t> </a:t>
            </a:r>
            <a:r>
              <a:rPr lang="it-IT" dirty="0" err="1"/>
              <a:t>threshold</a:t>
            </a:r>
            <a:endParaRPr lang="it-IT" dirty="0"/>
          </a:p>
          <a:p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threshold</a:t>
            </a:r>
            <a:r>
              <a:rPr lang="it-IT" dirty="0"/>
              <a:t> </a:t>
            </a:r>
            <a:r>
              <a:rPr lang="it-IT" dirty="0" err="1"/>
              <a:t>usually</a:t>
            </a:r>
            <a:r>
              <a:rPr lang="it-IT" dirty="0"/>
              <a:t> </a:t>
            </a:r>
            <a:r>
              <a:rPr lang="it-IT" dirty="0" err="1"/>
              <a:t>means</a:t>
            </a:r>
            <a:r>
              <a:rPr lang="it-IT" dirty="0"/>
              <a:t>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precision</a:t>
            </a:r>
            <a:r>
              <a:rPr lang="it-IT" dirty="0"/>
              <a:t> and </a:t>
            </a:r>
            <a:r>
              <a:rPr lang="it-IT" dirty="0" err="1"/>
              <a:t>lower</a:t>
            </a:r>
            <a:r>
              <a:rPr lang="it-IT" dirty="0"/>
              <a:t> recall.</a:t>
            </a:r>
          </a:p>
          <a:p>
            <a:r>
              <a:rPr lang="it-IT" dirty="0"/>
              <a:t>T5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separation</a:t>
            </a:r>
            <a:r>
              <a:rPr lang="it-IT" dirty="0"/>
              <a:t>, None </a:t>
            </a:r>
            <a:r>
              <a:rPr lang="it-IT" dirty="0" err="1"/>
              <a:t>overlaps</a:t>
            </a:r>
            <a:r>
              <a:rPr lang="it-IT" dirty="0"/>
              <a:t> and </a:t>
            </a:r>
            <a:r>
              <a:rPr lang="it-IT" dirty="0" err="1"/>
              <a:t>skewed</a:t>
            </a:r>
            <a:r>
              <a:rPr lang="it-IT" dirty="0"/>
              <a:t> </a:t>
            </a:r>
            <a:r>
              <a:rPr lang="it-IT" dirty="0" err="1"/>
              <a:t>left</a:t>
            </a:r>
            <a:r>
              <a:rPr lang="it-IT" dirty="0"/>
              <a:t> (easier </a:t>
            </a:r>
            <a:r>
              <a:rPr lang="it-IT" dirty="0" err="1"/>
              <a:t>tendency</a:t>
            </a:r>
            <a:r>
              <a:rPr lang="it-IT" dirty="0"/>
              <a:t> to </a:t>
            </a:r>
            <a:r>
              <a:rPr lang="it-IT" dirty="0" err="1"/>
              <a:t>deem</a:t>
            </a:r>
            <a:r>
              <a:rPr lang="it-IT" dirty="0"/>
              <a:t> </a:t>
            </a:r>
            <a:r>
              <a:rPr lang="it-IT" dirty="0" err="1"/>
              <a:t>observations</a:t>
            </a:r>
            <a:r>
              <a:rPr lang="it-IT" dirty="0"/>
              <a:t> </a:t>
            </a:r>
            <a:r>
              <a:rPr lang="it-IT" dirty="0" err="1"/>
              <a:t>not-interacting</a:t>
            </a:r>
            <a:r>
              <a:rPr lang="it-IT" dirty="0"/>
              <a:t>)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06796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8E509-3379-25F0-6EBC-A9A946E33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949E409-5033-92B4-81A3-4F77EB0A04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9CBF4E8-4BE7-D884-9C08-0352496B3A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Obvious</a:t>
            </a:r>
            <a:r>
              <a:rPr lang="it-IT" dirty="0"/>
              <a:t> diverse </a:t>
            </a:r>
            <a:r>
              <a:rPr lang="it-IT" dirty="0" err="1"/>
              <a:t>behaviour</a:t>
            </a:r>
            <a:r>
              <a:rPr lang="it-IT" dirty="0"/>
              <a:t> of the pipelines </a:t>
            </a:r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oversampling</a:t>
            </a:r>
            <a:r>
              <a:rPr lang="it-IT" dirty="0"/>
              <a:t>. </a:t>
            </a:r>
          </a:p>
          <a:p>
            <a:r>
              <a:rPr lang="it-IT" dirty="0"/>
              <a:t>Most </a:t>
            </a:r>
            <a:r>
              <a:rPr lang="it-IT" dirty="0" err="1"/>
              <a:t>curves</a:t>
            </a:r>
            <a:r>
              <a:rPr lang="it-IT" dirty="0"/>
              <a:t> top </a:t>
            </a:r>
            <a:r>
              <a:rPr lang="it-IT" dirty="0" err="1"/>
              <a:t>at</a:t>
            </a:r>
            <a:r>
              <a:rPr lang="it-IT" dirty="0"/>
              <a:t> F1 60%, </a:t>
            </a:r>
            <a:r>
              <a:rPr lang="it-IT" dirty="0" err="1"/>
              <a:t>but</a:t>
            </a:r>
            <a:r>
              <a:rPr lang="it-IT" dirty="0"/>
              <a:t> the None drop after 50% </a:t>
            </a:r>
            <a:r>
              <a:rPr lang="it-IT" dirty="0" err="1"/>
              <a:t>threshold</a:t>
            </a:r>
            <a:r>
              <a:rPr lang="it-IT" dirty="0"/>
              <a:t> -&gt; </a:t>
            </a:r>
            <a:r>
              <a:rPr lang="it-IT" dirty="0" err="1"/>
              <a:t>left-skewed</a:t>
            </a:r>
            <a:r>
              <a:rPr lang="it-IT" dirty="0"/>
              <a:t> </a:t>
            </a:r>
            <a:r>
              <a:rPr lang="it-IT" dirty="0" err="1"/>
              <a:t>distributions</a:t>
            </a:r>
            <a:r>
              <a:rPr lang="it-IT" dirty="0"/>
              <a:t> (reduce TP reduce F1)</a:t>
            </a:r>
          </a:p>
          <a:p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curves</a:t>
            </a:r>
            <a:r>
              <a:rPr lang="it-IT" dirty="0"/>
              <a:t> </a:t>
            </a:r>
            <a:r>
              <a:rPr lang="it-IT" dirty="0" err="1"/>
              <a:t>reach</a:t>
            </a:r>
            <a:r>
              <a:rPr lang="it-IT" dirty="0"/>
              <a:t> 0 around 95% -&gt; no </a:t>
            </a:r>
            <a:r>
              <a:rPr lang="it-IT" dirty="0" err="1"/>
              <a:t>prediction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100 % </a:t>
            </a:r>
            <a:r>
              <a:rPr lang="it-IT" dirty="0" err="1"/>
              <a:t>confident</a:t>
            </a:r>
            <a:endParaRPr lang="it-IT" dirty="0"/>
          </a:p>
          <a:p>
            <a:r>
              <a:rPr lang="it-IT" dirty="0"/>
              <a:t>ProtT5 </a:t>
            </a:r>
            <a:r>
              <a:rPr lang="it-IT" dirty="0" err="1"/>
              <a:t>contantly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XLNet</a:t>
            </a:r>
            <a:endParaRPr lang="it-IT" dirty="0"/>
          </a:p>
          <a:p>
            <a:r>
              <a:rPr lang="it-IT" dirty="0" err="1"/>
              <a:t>Anticipated</a:t>
            </a:r>
            <a:r>
              <a:rPr lang="it-IT" dirty="0"/>
              <a:t> </a:t>
            </a:r>
            <a:r>
              <a:rPr lang="it-IT" dirty="0" err="1"/>
              <a:t>peak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essentially</a:t>
            </a:r>
            <a:r>
              <a:rPr lang="it-IT" dirty="0"/>
              <a:t> the general best. More </a:t>
            </a:r>
            <a:r>
              <a:rPr lang="it-IT" dirty="0" err="1"/>
              <a:t>precisely</a:t>
            </a:r>
            <a:r>
              <a:rPr lang="it-IT" dirty="0"/>
              <a:t>, 48% and 63.4%</a:t>
            </a:r>
            <a:br>
              <a:rPr lang="it-IT" dirty="0"/>
            </a:br>
            <a:r>
              <a:rPr lang="it-IT" dirty="0" err="1"/>
              <a:t>Noticeably</a:t>
            </a:r>
            <a:r>
              <a:rPr lang="it-IT" dirty="0"/>
              <a:t>, T5_None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result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34%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F65E963-9EC5-D0EA-CA4A-55630B5B86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33452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9BB8F2-B02D-704C-2462-DF824E937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8452EBF-0EBB-1498-A272-7008E90EB7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0A0EA35-758C-9D97-DED6-C12D15EC45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Precision vs recall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various</a:t>
            </a:r>
            <a:r>
              <a:rPr lang="it-IT" dirty="0"/>
              <a:t> </a:t>
            </a:r>
            <a:r>
              <a:rPr lang="it-IT" dirty="0" err="1"/>
              <a:t>thresholds</a:t>
            </a:r>
            <a:r>
              <a:rPr lang="it-IT" dirty="0"/>
              <a:t>. Note </a:t>
            </a:r>
            <a:r>
              <a:rPr lang="it-IT" dirty="0" err="1"/>
              <a:t>that</a:t>
            </a:r>
            <a:r>
              <a:rPr lang="it-IT" dirty="0"/>
              <a:t> same </a:t>
            </a:r>
            <a:r>
              <a:rPr lang="it-IT" dirty="0" err="1"/>
              <a:t>threshold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same X. </a:t>
            </a:r>
          </a:p>
          <a:p>
            <a:r>
              <a:rPr lang="it-IT" dirty="0"/>
              <a:t>Compare the middle split </a:t>
            </a:r>
            <a:r>
              <a:rPr lang="it-IT" dirty="0" err="1"/>
              <a:t>value</a:t>
            </a:r>
            <a:r>
              <a:rPr lang="it-IT" dirty="0"/>
              <a:t> . The None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recall.</a:t>
            </a:r>
          </a:p>
          <a:p>
            <a:r>
              <a:rPr lang="it-IT" dirty="0"/>
              <a:t>Top </a:t>
            </a:r>
            <a:r>
              <a:rPr lang="it-IT" dirty="0" err="1"/>
              <a:t>scorer</a:t>
            </a:r>
            <a:r>
              <a:rPr lang="it-IT" dirty="0"/>
              <a:t> </a:t>
            </a:r>
            <a:r>
              <a:rPr lang="it-IT" dirty="0" err="1"/>
              <a:t>compared</a:t>
            </a:r>
            <a:r>
              <a:rPr lang="it-IT" dirty="0"/>
              <a:t> -&gt; </a:t>
            </a:r>
            <a:r>
              <a:rPr lang="it-IT" dirty="0" err="1"/>
              <a:t>values</a:t>
            </a:r>
            <a:r>
              <a:rPr lang="it-IT" dirty="0"/>
              <a:t> </a:t>
            </a:r>
            <a:r>
              <a:rPr lang="it-IT" dirty="0" err="1"/>
              <a:t>corresponding</a:t>
            </a:r>
            <a:r>
              <a:rPr lang="it-IT" dirty="0"/>
              <a:t> to top </a:t>
            </a:r>
            <a:r>
              <a:rPr lang="it-IT" dirty="0" err="1"/>
              <a:t>values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precision</a:t>
            </a:r>
            <a:r>
              <a:rPr lang="it-IT" dirty="0"/>
              <a:t> and recall. </a:t>
            </a:r>
            <a:r>
              <a:rPr lang="it-IT" dirty="0" err="1"/>
              <a:t>Maybe</a:t>
            </a:r>
            <a:r>
              <a:rPr lang="it-IT" dirty="0"/>
              <a:t> a different use </a:t>
            </a:r>
            <a:r>
              <a:rPr lang="it-IT" dirty="0" err="1"/>
              <a:t>could</a:t>
            </a:r>
            <a:r>
              <a:rPr lang="it-IT" dirty="0"/>
              <a:t> lead to a different </a:t>
            </a:r>
            <a:r>
              <a:rPr lang="it-IT" dirty="0" err="1"/>
              <a:t>preference</a:t>
            </a:r>
            <a:r>
              <a:rPr lang="it-IT" dirty="0"/>
              <a:t>. </a:t>
            </a:r>
          </a:p>
          <a:p>
            <a:r>
              <a:rPr lang="it-IT" dirty="0" err="1"/>
              <a:t>Auc</a:t>
            </a:r>
            <a:r>
              <a:rPr lang="it-IT" dirty="0"/>
              <a:t> 5 points </a:t>
            </a:r>
            <a:r>
              <a:rPr lang="it-IT" dirty="0" err="1"/>
              <a:t>higher</a:t>
            </a:r>
            <a:r>
              <a:rPr lang="it-IT" dirty="0"/>
              <a:t> for none,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tricky</a:t>
            </a:r>
            <a:r>
              <a:rPr lang="it-IT" dirty="0"/>
              <a:t>, </a:t>
            </a:r>
            <a:r>
              <a:rPr lang="it-IT" dirty="0" err="1"/>
              <a:t>because</a:t>
            </a:r>
            <a:r>
              <a:rPr lang="it-IT" dirty="0"/>
              <a:t> the </a:t>
            </a:r>
            <a:r>
              <a:rPr lang="it-IT" dirty="0" err="1"/>
              <a:t>threshold</a:t>
            </a:r>
            <a:r>
              <a:rPr lang="it-IT" dirty="0"/>
              <a:t> </a:t>
            </a:r>
            <a:r>
              <a:rPr lang="it-IT" dirty="0" err="1"/>
              <a:t>moves</a:t>
            </a:r>
            <a:r>
              <a:rPr lang="it-IT" dirty="0"/>
              <a:t> </a:t>
            </a:r>
            <a:r>
              <a:rPr lang="it-IT" dirty="0" err="1"/>
              <a:t>faster</a:t>
            </a:r>
            <a:r>
              <a:rPr lang="it-IT" dirty="0"/>
              <a:t> to the </a:t>
            </a:r>
            <a:r>
              <a:rPr lang="it-IT" dirty="0" err="1"/>
              <a:t>left</a:t>
            </a:r>
            <a:r>
              <a:rPr lang="it-IT" dirty="0"/>
              <a:t> -&gt; recall quickly </a:t>
            </a:r>
            <a:r>
              <a:rPr lang="it-IT" dirty="0" err="1"/>
              <a:t>reduces</a:t>
            </a:r>
            <a:r>
              <a:rPr lang="it-IT" dirty="0"/>
              <a:t>,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stable</a:t>
            </a:r>
            <a:r>
              <a:rPr lang="it-IT" dirty="0"/>
              <a:t> model.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29EC0E1-42AF-2904-349F-D37DB03041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60628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Boeckaerts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No </a:t>
            </a:r>
            <a:r>
              <a:rPr lang="it-IT" dirty="0" err="1"/>
              <a:t>language</a:t>
            </a:r>
            <a:r>
              <a:rPr lang="it-IT" dirty="0"/>
              <a:t>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Hand </a:t>
            </a:r>
            <a:r>
              <a:rPr lang="it-IT" dirty="0" err="1"/>
              <a:t>crafted</a:t>
            </a:r>
            <a:r>
              <a:rPr lang="it-IT" dirty="0"/>
              <a:t> features – </a:t>
            </a:r>
            <a:r>
              <a:rPr lang="it-IT" dirty="0" err="1"/>
              <a:t>calculated</a:t>
            </a:r>
            <a:r>
              <a:rPr lang="it-IT" dirty="0"/>
              <a:t> from DNA and </a:t>
            </a:r>
            <a:r>
              <a:rPr lang="it-IT" dirty="0" err="1"/>
              <a:t>protein</a:t>
            </a:r>
            <a:r>
              <a:rPr lang="it-IT" dirty="0"/>
              <a:t> </a:t>
            </a:r>
            <a:r>
              <a:rPr lang="it-IT" dirty="0" err="1"/>
              <a:t>sequences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Host </a:t>
            </a:r>
            <a:r>
              <a:rPr lang="it-IT" dirty="0" err="1"/>
              <a:t>species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Multiple class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it-IT" dirty="0"/>
              <a:t>Gonzales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Large </a:t>
            </a:r>
            <a:r>
              <a:rPr lang="it-IT" dirty="0" err="1"/>
              <a:t>language</a:t>
            </a:r>
            <a:r>
              <a:rPr lang="it-IT" dirty="0"/>
              <a:t>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Aminoacidic</a:t>
            </a:r>
            <a:r>
              <a:rPr lang="it-IT" dirty="0"/>
              <a:t> </a:t>
            </a:r>
            <a:r>
              <a:rPr lang="it-IT" dirty="0" err="1"/>
              <a:t>sequences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Host </a:t>
            </a:r>
            <a:r>
              <a:rPr lang="it-IT" dirty="0" err="1"/>
              <a:t>genus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Multiple class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it-IT" dirty="0"/>
              <a:t>Federico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Large </a:t>
            </a:r>
            <a:r>
              <a:rPr lang="it-IT" dirty="0" err="1"/>
              <a:t>language</a:t>
            </a:r>
            <a:r>
              <a:rPr lang="it-IT" dirty="0"/>
              <a:t>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Aminoacidic</a:t>
            </a:r>
            <a:r>
              <a:rPr lang="it-IT" dirty="0"/>
              <a:t> </a:t>
            </a:r>
            <a:r>
              <a:rPr lang="it-IT" dirty="0" err="1"/>
              <a:t>sequences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PPI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Binary</a:t>
            </a:r>
            <a:r>
              <a:rPr lang="it-IT" dirty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5154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Provide</a:t>
            </a:r>
            <a:r>
              <a:rPr lang="it-IT" dirty="0"/>
              <a:t> a new tool to </a:t>
            </a:r>
            <a:r>
              <a:rPr lang="it-IT" dirty="0" err="1"/>
              <a:t>deepen</a:t>
            </a:r>
            <a:r>
              <a:rPr lang="it-IT" dirty="0"/>
              <a:t> the </a:t>
            </a:r>
            <a:r>
              <a:rPr lang="it-IT" dirty="0" err="1"/>
              <a:t>understanding</a:t>
            </a:r>
            <a:r>
              <a:rPr lang="it-IT" dirty="0"/>
              <a:t> </a:t>
            </a:r>
            <a:r>
              <a:rPr lang="it-IT" dirty="0" err="1"/>
              <a:t>ofhow</a:t>
            </a:r>
            <a:r>
              <a:rPr lang="it-IT" dirty="0"/>
              <a:t> virus </a:t>
            </a:r>
            <a:r>
              <a:rPr lang="it-IT" dirty="0" err="1"/>
              <a:t>infect</a:t>
            </a:r>
            <a:r>
              <a:rPr lang="it-IT" dirty="0"/>
              <a:t> the </a:t>
            </a:r>
            <a:r>
              <a:rPr lang="it-IT" dirty="0" err="1"/>
              <a:t>bacteria</a:t>
            </a:r>
            <a:r>
              <a:rPr lang="it-IT" dirty="0"/>
              <a:t>, </a:t>
            </a:r>
            <a:r>
              <a:rPr lang="it-IT" dirty="0" err="1"/>
              <a:t>as</a:t>
            </a:r>
            <a:r>
              <a:rPr lang="it-IT" dirty="0"/>
              <a:t> way of </a:t>
            </a:r>
            <a:r>
              <a:rPr lang="it-IT" dirty="0" err="1"/>
              <a:t>defeating</a:t>
            </a:r>
            <a:r>
              <a:rPr lang="it-IT" dirty="0"/>
              <a:t> </a:t>
            </a:r>
            <a:r>
              <a:rPr lang="it-IT" dirty="0" err="1"/>
              <a:t>infections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00617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Features: GC </a:t>
            </a:r>
            <a:r>
              <a:rPr lang="it-IT" dirty="0" err="1"/>
              <a:t>content</a:t>
            </a:r>
            <a:r>
              <a:rPr lang="it-IT" dirty="0"/>
              <a:t>, frequency of </a:t>
            </a:r>
            <a:r>
              <a:rPr lang="it-IT" dirty="0" err="1"/>
              <a:t>each</a:t>
            </a:r>
            <a:r>
              <a:rPr lang="it-IT" dirty="0"/>
              <a:t> amino acid, </a:t>
            </a:r>
            <a:r>
              <a:rPr lang="it-IT" dirty="0" err="1"/>
              <a:t>molecular</a:t>
            </a:r>
            <a:r>
              <a:rPr lang="it-IT" dirty="0"/>
              <a:t> weight of </a:t>
            </a:r>
            <a:r>
              <a:rPr lang="it-IT" dirty="0" err="1"/>
              <a:t>protein</a:t>
            </a:r>
            <a:r>
              <a:rPr lang="it-IT" dirty="0"/>
              <a:t>, many </a:t>
            </a:r>
            <a:r>
              <a:rPr lang="it-IT" dirty="0" err="1"/>
              <a:t>chemichal-physical</a:t>
            </a:r>
            <a:r>
              <a:rPr lang="it-IT" dirty="0"/>
              <a:t> </a:t>
            </a:r>
            <a:r>
              <a:rPr lang="it-IT" dirty="0" err="1"/>
              <a:t>qualities</a:t>
            </a:r>
            <a:r>
              <a:rPr lang="it-IT" dirty="0"/>
              <a:t> [</a:t>
            </a:r>
            <a:r>
              <a:rPr lang="it-IT" dirty="0" err="1"/>
              <a:t>total</a:t>
            </a:r>
            <a:r>
              <a:rPr lang="it-IT" dirty="0"/>
              <a:t> 218]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(</a:t>
            </a:r>
            <a:r>
              <a:rPr lang="it-IT" dirty="0" err="1"/>
              <a:t>nested</a:t>
            </a:r>
            <a:r>
              <a:rPr lang="it-IT" dirty="0"/>
              <a:t> cv </a:t>
            </a:r>
            <a:r>
              <a:rPr lang="it-IT" dirty="0" err="1"/>
              <a:t>was</a:t>
            </a:r>
            <a:r>
              <a:rPr lang="it-IT" dirty="0"/>
              <a:t> used) </a:t>
            </a:r>
            <a:r>
              <a:rPr lang="it-IT" dirty="0" err="1"/>
              <a:t>Grouped</a:t>
            </a:r>
            <a:r>
              <a:rPr lang="it-IT" dirty="0"/>
              <a:t> </a:t>
            </a:r>
            <a:r>
              <a:rPr lang="it-IT" dirty="0" err="1"/>
              <a:t>according</a:t>
            </a:r>
            <a:r>
              <a:rPr lang="it-IT" dirty="0"/>
              <a:t> to </a:t>
            </a:r>
            <a:r>
              <a:rPr lang="it-IT" dirty="0" err="1"/>
              <a:t>similarity</a:t>
            </a:r>
            <a:r>
              <a:rPr lang="it-IT" dirty="0"/>
              <a:t> of their </a:t>
            </a:r>
            <a:r>
              <a:rPr lang="it-IT" dirty="0" err="1"/>
              <a:t>sequences</a:t>
            </a:r>
            <a:r>
              <a:rPr lang="it-IT" dirty="0"/>
              <a:t> -&gt; reduce </a:t>
            </a:r>
            <a:r>
              <a:rPr lang="it-IT" dirty="0" err="1"/>
              <a:t>redundancy</a:t>
            </a:r>
            <a:r>
              <a:rPr lang="it-IT" dirty="0"/>
              <a:t> </a:t>
            </a:r>
            <a:r>
              <a:rPr lang="it-IT" dirty="0" err="1"/>
              <a:t>across</a:t>
            </a:r>
            <a:r>
              <a:rPr lang="it-IT" dirty="0"/>
              <a:t> </a:t>
            </a:r>
            <a:r>
              <a:rPr lang="it-IT" dirty="0" err="1"/>
              <a:t>fold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Random </a:t>
            </a:r>
            <a:r>
              <a:rPr lang="it-IT" dirty="0" err="1"/>
              <a:t>forest</a:t>
            </a:r>
            <a:r>
              <a:rPr lang="it-IT" dirty="0"/>
              <a:t> </a:t>
            </a:r>
            <a:r>
              <a:rPr lang="it-IT" dirty="0" err="1"/>
              <a:t>selected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best </a:t>
            </a:r>
            <a:r>
              <a:rPr lang="it-IT" dirty="0" err="1"/>
              <a:t>classifier</a:t>
            </a:r>
            <a:r>
              <a:rPr lang="it-IT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it-IT" dirty="0"/>
              <a:t>Different set up. Direct </a:t>
            </a:r>
            <a:r>
              <a:rPr lang="it-IT" dirty="0" err="1"/>
              <a:t>confrontation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incorrect</a:t>
            </a:r>
            <a:r>
              <a:rPr lang="it-IT" dirty="0"/>
              <a:t>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can make some </a:t>
            </a:r>
            <a:r>
              <a:rPr lang="it-IT" dirty="0" err="1"/>
              <a:t>considerations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Lower </a:t>
            </a:r>
            <a:r>
              <a:rPr lang="it-IT" dirty="0" err="1"/>
              <a:t>grouping</a:t>
            </a:r>
            <a:r>
              <a:rPr lang="it-IT" dirty="0"/>
              <a:t> </a:t>
            </a:r>
            <a:r>
              <a:rPr lang="it-IT" dirty="0" err="1"/>
              <a:t>threshold</a:t>
            </a:r>
            <a:r>
              <a:rPr lang="it-IT" dirty="0"/>
              <a:t>, </a:t>
            </a:r>
            <a:r>
              <a:rPr lang="it-IT" dirty="0" err="1"/>
              <a:t>lower</a:t>
            </a:r>
            <a:r>
              <a:rPr lang="it-IT" dirty="0"/>
              <a:t> performance -&gt;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</a:t>
            </a:r>
            <a:r>
              <a:rPr lang="it-IT" dirty="0" err="1"/>
              <a:t>improve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 with clustering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Important</a:t>
            </a:r>
            <a:r>
              <a:rPr lang="it-IT" dirty="0"/>
              <a:t> features: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it-IT" dirty="0"/>
              <a:t> Z-scale </a:t>
            </a:r>
            <a:r>
              <a:rPr lang="it-IT" dirty="0" err="1"/>
              <a:t>descriptor</a:t>
            </a:r>
            <a:r>
              <a:rPr lang="it-IT" dirty="0"/>
              <a:t> (amino acids </a:t>
            </a:r>
            <a:r>
              <a:rPr lang="it-IT" dirty="0" err="1"/>
              <a:t>lipophilicity</a:t>
            </a:r>
            <a:r>
              <a:rPr lang="it-IT" dirty="0"/>
              <a:t>) -&gt; speculate </a:t>
            </a:r>
            <a:r>
              <a:rPr lang="it-IT" dirty="0" err="1"/>
              <a:t>that</a:t>
            </a:r>
            <a:r>
              <a:rPr lang="it-IT" dirty="0"/>
              <a:t> different </a:t>
            </a:r>
            <a:r>
              <a:rPr lang="it-IT" dirty="0" err="1"/>
              <a:t>measures</a:t>
            </a:r>
            <a:r>
              <a:rPr lang="it-IT" dirty="0"/>
              <a:t> are </a:t>
            </a:r>
            <a:r>
              <a:rPr lang="it-IT" dirty="0" err="1"/>
              <a:t>required</a:t>
            </a:r>
            <a:r>
              <a:rPr lang="it-IT" dirty="0"/>
              <a:t> </a:t>
            </a:r>
            <a:r>
              <a:rPr lang="it-IT" dirty="0" err="1"/>
              <a:t>forheterogeneous</a:t>
            </a:r>
            <a:r>
              <a:rPr lang="it-IT" dirty="0"/>
              <a:t> </a:t>
            </a:r>
            <a:r>
              <a:rPr lang="it-IT" dirty="0" err="1"/>
              <a:t>hosts</a:t>
            </a:r>
            <a:endParaRPr lang="it-IT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it-IT" dirty="0"/>
              <a:t>GC </a:t>
            </a:r>
            <a:r>
              <a:rPr lang="it-IT" dirty="0" err="1"/>
              <a:t>content</a:t>
            </a:r>
            <a:r>
              <a:rPr lang="it-IT" dirty="0"/>
              <a:t> -&gt;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from </a:t>
            </a:r>
            <a:r>
              <a:rPr lang="it-IT" dirty="0" err="1"/>
              <a:t>protein</a:t>
            </a:r>
            <a:r>
              <a:rPr lang="it-IT" dirty="0"/>
              <a:t> </a:t>
            </a:r>
            <a:r>
              <a:rPr lang="it-IT" dirty="0" err="1"/>
              <a:t>sequence</a:t>
            </a:r>
            <a:r>
              <a:rPr lang="it-IT" dirty="0"/>
              <a:t>. Used for </a:t>
            </a:r>
            <a:r>
              <a:rPr lang="it-IT" dirty="0" err="1"/>
              <a:t>evolutionary</a:t>
            </a:r>
            <a:r>
              <a:rPr lang="it-IT" dirty="0"/>
              <a:t> </a:t>
            </a:r>
            <a:r>
              <a:rPr lang="it-IT" dirty="0" err="1"/>
              <a:t>distance</a:t>
            </a:r>
            <a:r>
              <a:rPr lang="it-IT" dirty="0"/>
              <a:t>. </a:t>
            </a:r>
            <a:r>
              <a:rPr lang="it-IT" dirty="0" err="1"/>
              <a:t>However</a:t>
            </a:r>
            <a:r>
              <a:rPr lang="it-IT" dirty="0"/>
              <a:t>, </a:t>
            </a:r>
            <a:r>
              <a:rPr lang="it-IT" dirty="0" err="1"/>
              <a:t>genome</a:t>
            </a:r>
            <a:r>
              <a:rPr lang="it-IT" dirty="0"/>
              <a:t> </a:t>
            </a:r>
            <a:r>
              <a:rPr lang="it-IT" dirty="0" err="1"/>
              <a:t>dissimilarity</a:t>
            </a:r>
            <a:r>
              <a:rPr lang="it-IT" dirty="0"/>
              <a:t> might </a:t>
            </a:r>
            <a:r>
              <a:rPr lang="it-IT" dirty="0" err="1"/>
              <a:t>harm</a:t>
            </a:r>
            <a:r>
              <a:rPr lang="it-IT" dirty="0"/>
              <a:t> a </a:t>
            </a:r>
            <a:r>
              <a:rPr lang="it-IT" dirty="0" err="1"/>
              <a:t>successful</a:t>
            </a:r>
            <a:r>
              <a:rPr lang="it-IT" dirty="0"/>
              <a:t> </a:t>
            </a:r>
            <a:r>
              <a:rPr lang="it-IT" dirty="0" err="1"/>
              <a:t>infection</a:t>
            </a:r>
            <a:r>
              <a:rPr lang="it-IT" dirty="0"/>
              <a:t> –&gt; label </a:t>
            </a:r>
            <a:r>
              <a:rPr lang="it-IT" dirty="0" err="1"/>
              <a:t>as</a:t>
            </a:r>
            <a:r>
              <a:rPr lang="it-IT" dirty="0"/>
              <a:t> 0 (</a:t>
            </a:r>
            <a:r>
              <a:rPr lang="it-IT" dirty="0" err="1"/>
              <a:t>possible</a:t>
            </a:r>
            <a:r>
              <a:rPr lang="it-IT" dirty="0"/>
              <a:t> </a:t>
            </a:r>
            <a:r>
              <a:rPr lang="it-IT" dirty="0" err="1"/>
              <a:t>bias</a:t>
            </a:r>
            <a:r>
              <a:rPr lang="it-IT" dirty="0"/>
              <a:t>) -&gt; might </a:t>
            </a:r>
            <a:r>
              <a:rPr lang="it-IT" dirty="0" err="1"/>
              <a:t>embed</a:t>
            </a:r>
            <a:r>
              <a:rPr lang="it-IT" dirty="0"/>
              <a:t> DNA </a:t>
            </a:r>
            <a:r>
              <a:rPr lang="it-IT" dirty="0" err="1"/>
              <a:t>seq</a:t>
            </a:r>
            <a:r>
              <a:rPr lang="it-IT" dirty="0"/>
              <a:t> </a:t>
            </a:r>
            <a:r>
              <a:rPr lang="it-IT" dirty="0" err="1"/>
              <a:t>instead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17761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D8BE6-4ABB-7234-274F-1A8DEFEAC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B53ACA2-798B-BF78-1DB3-5BDA6D0FC9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E65C4BD-9778-5ACD-478A-2737A8EFF8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96% of the entries are associated with </a:t>
            </a:r>
            <a:r>
              <a:rPr lang="it-IT" dirty="0" err="1"/>
              <a:t>only</a:t>
            </a:r>
            <a:r>
              <a:rPr lang="it-IT" dirty="0"/>
              <a:t> 25% of the </a:t>
            </a:r>
            <a:r>
              <a:rPr lang="it-IT" dirty="0" err="1"/>
              <a:t>host</a:t>
            </a:r>
            <a:r>
              <a:rPr lang="it-IT" dirty="0"/>
              <a:t> </a:t>
            </a:r>
            <a:r>
              <a:rPr lang="it-IT" dirty="0" err="1"/>
              <a:t>genra</a:t>
            </a:r>
            <a:r>
              <a:rPr lang="it-IT" dirty="0"/>
              <a:t> -&gt; 75% </a:t>
            </a:r>
            <a:r>
              <a:rPr lang="it-IT" dirty="0" err="1"/>
              <a:t>labeled</a:t>
            </a:r>
            <a:r>
              <a:rPr lang="it-IT" dirty="0"/>
              <a:t> ‘</a:t>
            </a:r>
            <a:r>
              <a:rPr lang="it-IT" dirty="0" err="1"/>
              <a:t>others</a:t>
            </a:r>
            <a:r>
              <a:rPr lang="it-IT" dirty="0"/>
              <a:t>’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Confidence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difference</a:t>
            </a:r>
            <a:r>
              <a:rPr lang="it-IT" dirty="0"/>
              <a:t> of </a:t>
            </a:r>
            <a:r>
              <a:rPr lang="it-IT" dirty="0" err="1"/>
              <a:t>probability</a:t>
            </a:r>
            <a:r>
              <a:rPr lang="it-IT" dirty="0"/>
              <a:t> in the first 2,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threshold</a:t>
            </a:r>
            <a:r>
              <a:rPr lang="it-IT" dirty="0"/>
              <a:t>, </a:t>
            </a:r>
            <a:r>
              <a:rPr lang="it-IT" dirty="0" err="1"/>
              <a:t>others</a:t>
            </a:r>
            <a:r>
              <a:rPr lang="it-IT" dirty="0"/>
              <a:t> -&gt; </a:t>
            </a:r>
            <a:r>
              <a:rPr lang="it-IT" dirty="0" err="1"/>
              <a:t>binary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1 – 0, else </a:t>
            </a:r>
            <a:r>
              <a:rPr lang="it-IT" dirty="0" err="1"/>
              <a:t>misclassified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I had to change the one in the </a:t>
            </a:r>
            <a:r>
              <a:rPr lang="it-IT" dirty="0" err="1"/>
              <a:t>thesis</a:t>
            </a:r>
            <a:r>
              <a:rPr lang="it-IT" dirty="0"/>
              <a:t>, I </a:t>
            </a:r>
            <a:r>
              <a:rPr lang="it-IT" dirty="0" err="1"/>
              <a:t>realized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wrong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Gonzales (+ </a:t>
            </a:r>
            <a:r>
              <a:rPr lang="it-IT" dirty="0" err="1"/>
              <a:t>Boeack</a:t>
            </a:r>
            <a:r>
              <a:rPr lang="it-IT" dirty="0"/>
              <a:t>) &gt; </a:t>
            </a:r>
            <a:r>
              <a:rPr lang="it-IT" dirty="0" err="1"/>
              <a:t>than</a:t>
            </a:r>
            <a:r>
              <a:rPr lang="it-IT" dirty="0"/>
              <a:t> mine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Also</a:t>
            </a:r>
            <a:r>
              <a:rPr lang="it-IT" dirty="0"/>
              <a:t> in Gonzales, ProtT5 &gt; </a:t>
            </a:r>
            <a:r>
              <a:rPr lang="it-IT" dirty="0" err="1"/>
              <a:t>ProtXLNet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Genus</a:t>
            </a:r>
            <a:r>
              <a:rPr lang="it-IT" dirty="0"/>
              <a:t> (</a:t>
            </a:r>
            <a:r>
              <a:rPr lang="it-IT" dirty="0" err="1"/>
              <a:t>quite</a:t>
            </a:r>
            <a:r>
              <a:rPr lang="it-IT" dirty="0"/>
              <a:t> good) vs PPI (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satisfactory</a:t>
            </a:r>
            <a:r>
              <a:rPr lang="it-IT" dirty="0"/>
              <a:t>, more </a:t>
            </a:r>
            <a:r>
              <a:rPr lang="it-IT" dirty="0" err="1"/>
              <a:t>complex</a:t>
            </a:r>
            <a:r>
              <a:rPr lang="it-IT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Embedded </a:t>
            </a:r>
            <a:r>
              <a:rPr lang="it-IT" dirty="0" err="1"/>
              <a:t>chemistry</a:t>
            </a:r>
            <a:r>
              <a:rPr lang="it-IT" dirty="0"/>
              <a:t> -&gt; </a:t>
            </a:r>
            <a:r>
              <a:rPr lang="it-IT" dirty="0" err="1"/>
              <a:t>embeddings</a:t>
            </a:r>
            <a:r>
              <a:rPr lang="it-IT" dirty="0"/>
              <a:t> might </a:t>
            </a:r>
            <a:r>
              <a:rPr lang="it-IT" dirty="0" err="1"/>
              <a:t>encode</a:t>
            </a:r>
            <a:r>
              <a:rPr lang="it-IT" dirty="0"/>
              <a:t> </a:t>
            </a:r>
            <a:r>
              <a:rPr lang="it-IT" dirty="0" err="1"/>
              <a:t>physical-chemical</a:t>
            </a:r>
            <a:r>
              <a:rPr lang="it-IT" dirty="0"/>
              <a:t> features (</a:t>
            </a:r>
            <a:r>
              <a:rPr lang="it-IT" dirty="0" err="1"/>
              <a:t>polarity</a:t>
            </a:r>
            <a:r>
              <a:rPr lang="it-IT" dirty="0"/>
              <a:t>, </a:t>
            </a:r>
            <a:r>
              <a:rPr lang="it-IT" dirty="0" err="1"/>
              <a:t>electrical</a:t>
            </a:r>
            <a:r>
              <a:rPr lang="it-IT" dirty="0"/>
              <a:t> </a:t>
            </a:r>
            <a:r>
              <a:rPr lang="it-IT" dirty="0" err="1"/>
              <a:t>charge</a:t>
            </a:r>
            <a:r>
              <a:rPr lang="it-IT" dirty="0"/>
              <a:t>, </a:t>
            </a:r>
            <a:r>
              <a:rPr lang="it-IT" dirty="0" err="1"/>
              <a:t>surface</a:t>
            </a:r>
            <a:r>
              <a:rPr lang="it-IT" dirty="0"/>
              <a:t> </a:t>
            </a:r>
            <a:r>
              <a:rPr lang="it-IT" dirty="0" err="1"/>
              <a:t>residues</a:t>
            </a:r>
            <a:r>
              <a:rPr lang="it-IT" dirty="0"/>
              <a:t>), </a:t>
            </a:r>
            <a:r>
              <a:rPr lang="it-IT" dirty="0" err="1"/>
              <a:t>which</a:t>
            </a:r>
            <a:r>
              <a:rPr lang="it-IT" dirty="0"/>
              <a:t> might be </a:t>
            </a:r>
            <a:r>
              <a:rPr lang="it-IT" dirty="0" err="1"/>
              <a:t>enough</a:t>
            </a:r>
            <a:r>
              <a:rPr lang="it-IT" dirty="0"/>
              <a:t> to </a:t>
            </a:r>
            <a:r>
              <a:rPr lang="it-IT" dirty="0" err="1"/>
              <a:t>distinguish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target </a:t>
            </a:r>
            <a:r>
              <a:rPr lang="it-IT" dirty="0" err="1"/>
              <a:t>genuses</a:t>
            </a:r>
            <a:r>
              <a:rPr lang="it-IT" dirty="0"/>
              <a:t>. They </a:t>
            </a:r>
            <a:r>
              <a:rPr lang="it-IT" dirty="0" err="1"/>
              <a:t>probably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outer</a:t>
            </a:r>
            <a:r>
              <a:rPr lang="it-IT" dirty="0"/>
              <a:t> </a:t>
            </a:r>
            <a:r>
              <a:rPr lang="it-IT" dirty="0" err="1"/>
              <a:t>structures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give</a:t>
            </a:r>
            <a:r>
              <a:rPr lang="it-IT" dirty="0"/>
              <a:t> access to </a:t>
            </a:r>
            <a:r>
              <a:rPr lang="it-IT" dirty="0" err="1"/>
              <a:t>molecules</a:t>
            </a:r>
            <a:r>
              <a:rPr lang="it-IT" dirty="0"/>
              <a:t> with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characteristics</a:t>
            </a:r>
            <a:r>
              <a:rPr lang="it-IT" dirty="0"/>
              <a:t>. PPI </a:t>
            </a:r>
            <a:r>
              <a:rPr lang="it-IT" dirty="0" err="1"/>
              <a:t>requires</a:t>
            </a:r>
            <a:r>
              <a:rPr lang="it-IT" dirty="0"/>
              <a:t> </a:t>
            </a:r>
            <a:r>
              <a:rPr lang="it-IT" dirty="0" err="1"/>
              <a:t>detailed</a:t>
            </a:r>
            <a:r>
              <a:rPr lang="it-IT" dirty="0"/>
              <a:t> information </a:t>
            </a:r>
            <a:r>
              <a:rPr lang="it-IT" dirty="0" err="1"/>
              <a:t>about</a:t>
            </a:r>
            <a:r>
              <a:rPr lang="it-IT" dirty="0"/>
              <a:t> size and </a:t>
            </a:r>
            <a:r>
              <a:rPr lang="it-IT" dirty="0" err="1"/>
              <a:t>complementarity</a:t>
            </a:r>
            <a:r>
              <a:rPr lang="it-IT" dirty="0"/>
              <a:t> of </a:t>
            </a:r>
            <a:r>
              <a:rPr lang="it-IT" dirty="0" err="1"/>
              <a:t>shapes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Post-</a:t>
            </a:r>
            <a:r>
              <a:rPr lang="it-IT" dirty="0" err="1"/>
              <a:t>translational</a:t>
            </a:r>
            <a:r>
              <a:rPr lang="it-IT" dirty="0"/>
              <a:t> </a:t>
            </a:r>
            <a:r>
              <a:rPr lang="it-IT" dirty="0" err="1"/>
              <a:t>modifications</a:t>
            </a:r>
            <a:r>
              <a:rPr lang="it-IT" dirty="0"/>
              <a:t> (</a:t>
            </a:r>
            <a:r>
              <a:rPr lang="it-IT" dirty="0" err="1"/>
              <a:t>encoded</a:t>
            </a:r>
            <a:r>
              <a:rPr lang="it-IT" dirty="0"/>
              <a:t> in the gene or </a:t>
            </a:r>
            <a:r>
              <a:rPr lang="it-IT" dirty="0" err="1"/>
              <a:t>elsewhere</a:t>
            </a:r>
            <a:r>
              <a:rPr lang="it-IT" dirty="0"/>
              <a:t> in the </a:t>
            </a:r>
            <a:r>
              <a:rPr lang="it-IT" dirty="0" err="1"/>
              <a:t>genome</a:t>
            </a:r>
            <a:r>
              <a:rPr lang="it-IT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Environment </a:t>
            </a:r>
            <a:r>
              <a:rPr lang="it-IT" dirty="0" err="1"/>
              <a:t>influences</a:t>
            </a:r>
            <a:r>
              <a:rPr lang="it-IT" dirty="0"/>
              <a:t> </a:t>
            </a:r>
            <a:r>
              <a:rPr lang="it-IT" dirty="0" err="1"/>
              <a:t>conformation</a:t>
            </a:r>
            <a:r>
              <a:rPr lang="it-IT" dirty="0"/>
              <a:t> and </a:t>
            </a:r>
            <a:r>
              <a:rPr lang="it-IT" dirty="0" err="1"/>
              <a:t>behavior</a:t>
            </a:r>
            <a:r>
              <a:rPr lang="it-IT" dirty="0"/>
              <a:t> (pH and temperature, </a:t>
            </a:r>
            <a:r>
              <a:rPr lang="it-IT" dirty="0" err="1"/>
              <a:t>competing</a:t>
            </a:r>
            <a:r>
              <a:rPr lang="it-IT" dirty="0"/>
              <a:t> reactions)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  <a:p>
            <a:pPr marL="0" indent="0">
              <a:buFont typeface="Arial" panose="020B0604020202020204" pitchFamily="34" charset="0"/>
              <a:buNone/>
            </a:pP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50828EC-A693-E59F-581F-2E94DEAE92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86531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B6B9B4-2E97-665E-6EF7-09FB71B172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3A01BE1-C7E7-5EB6-0032-25B51A81A6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CBF0C81-3E79-00D5-EFDA-3A445083D3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RBP – RP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Multiple </a:t>
            </a:r>
            <a:r>
              <a:rPr lang="it-IT" dirty="0" err="1"/>
              <a:t>hosts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Interaction </a:t>
            </a:r>
            <a:r>
              <a:rPr lang="it-IT" dirty="0" err="1"/>
              <a:t>labeling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Dataset </a:t>
            </a:r>
            <a:r>
              <a:rPr lang="it-IT" dirty="0" err="1"/>
              <a:t>proportions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Fine-</a:t>
            </a:r>
            <a:r>
              <a:rPr lang="it-IT" dirty="0" err="1"/>
              <a:t>tune</a:t>
            </a:r>
            <a:r>
              <a:rPr lang="it-IT" dirty="0"/>
              <a:t> LLM on </a:t>
            </a:r>
            <a:r>
              <a:rPr lang="it-IT" dirty="0" err="1"/>
              <a:t>coupled</a:t>
            </a:r>
            <a:r>
              <a:rPr lang="it-IT" dirty="0"/>
              <a:t> </a:t>
            </a:r>
            <a:r>
              <a:rPr lang="it-IT" dirty="0" err="1"/>
              <a:t>sequences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Reshape</a:t>
            </a:r>
            <a:r>
              <a:rPr lang="it-IT" dirty="0"/>
              <a:t> input for RF (</a:t>
            </a:r>
            <a:r>
              <a:rPr lang="it-IT" dirty="0" err="1"/>
              <a:t>instead</a:t>
            </a:r>
            <a:r>
              <a:rPr lang="it-IT" dirty="0"/>
              <a:t> of side-by-side, sum or </a:t>
            </a:r>
            <a:r>
              <a:rPr lang="it-IT" dirty="0" err="1"/>
              <a:t>multiply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</a:t>
            </a:r>
            <a:r>
              <a:rPr lang="it-IT" dirty="0" err="1"/>
              <a:t>wise</a:t>
            </a:r>
            <a:r>
              <a:rPr lang="it-IT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Residue </a:t>
            </a:r>
            <a:r>
              <a:rPr lang="it-IT" dirty="0" err="1"/>
              <a:t>encoding</a:t>
            </a:r>
            <a:r>
              <a:rPr lang="it-IT" dirty="0"/>
              <a:t> (self-</a:t>
            </a:r>
            <a:r>
              <a:rPr lang="it-IT" dirty="0" err="1"/>
              <a:t>attention</a:t>
            </a:r>
            <a:r>
              <a:rPr lang="it-IT" dirty="0"/>
              <a:t> and </a:t>
            </a:r>
            <a:r>
              <a:rPr lang="it-IT" dirty="0" err="1"/>
              <a:t>cnn</a:t>
            </a:r>
            <a:r>
              <a:rPr lang="it-IT" dirty="0"/>
              <a:t> might be </a:t>
            </a:r>
            <a:r>
              <a:rPr lang="it-IT" dirty="0" err="1"/>
              <a:t>promising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 for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shape</a:t>
            </a:r>
            <a:r>
              <a:rPr lang="it-IT" dirty="0"/>
              <a:t> of data)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2801C3A-DC97-1012-5658-2B4949FB0D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03715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AB118-E944-062D-EEEA-9C41D56B2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A1EC9DA-4AA9-6815-1F1D-4C9E565E72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B2978EC-37C4-2158-E261-CBDE5F217C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The best threshold for CNN is 9 The best F1 score for CNN is 66.66666666666666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The best threshold for T5_ADASYN is 48 The best F1 score for T5_ADASYN is 63.41463414634146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The best threshold for T5_None is 34 The best F1 score for T5_None is 62.882096069869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The best threshold for T5_SMOTE is 54 The best F1 score for T5_SMOTE is 60.0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The best threshold for XL_ADASYN is 29 The best F1 score for XL_ADASYN is 55.90062111801242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The best threshold for </a:t>
            </a:r>
            <a:r>
              <a:rPr lang="en-US" b="0" i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XL_None</a:t>
            </a: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is 38 The best F1 score for </a:t>
            </a:r>
            <a:r>
              <a:rPr lang="en-US" b="0" i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XL_None</a:t>
            </a: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is 55.81395348837209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The best threshold for XL_SMOTE is 58 The best F1 score for XL_SMOTE is 56.99999999999999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The best threshold for </a:t>
            </a:r>
            <a:r>
              <a:rPr lang="en-US" b="0" i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Boeckaerts</a:t>
            </a: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is 6 The best F1 score for </a:t>
            </a:r>
            <a:r>
              <a:rPr lang="en-US" b="0" i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Boeckaerts</a:t>
            </a: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is 59.35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The best threshold for T5_Gonzales is 6 The best F1 score for T5_Gonzales is 62.949999999999996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The best threshold for </a:t>
            </a:r>
            <a:r>
              <a:rPr lang="en-US" b="0" i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XL_Gonzales</a:t>
            </a: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is 6 The best F1 score for </a:t>
            </a:r>
            <a:r>
              <a:rPr lang="en-US" b="0" i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XL_Gonzales</a:t>
            </a: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is 60.18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4651BF3-C19B-5EC8-791E-61C7BD1EF4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57435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A5B6E9-89F1-3B59-B9FE-871AC3DDD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09D3373-6FE8-1A0F-2175-78A43E65EB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F554352-E0BE-90B7-11CF-AC27E61995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You</a:t>
            </a:r>
            <a:r>
              <a:rPr lang="it-IT" dirty="0"/>
              <a:t> can </a:t>
            </a:r>
            <a:r>
              <a:rPr lang="it-IT" dirty="0" err="1"/>
              <a:t>choose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prefer</a:t>
            </a:r>
            <a:r>
              <a:rPr lang="it-IT" dirty="0"/>
              <a:t> </a:t>
            </a:r>
            <a:r>
              <a:rPr lang="it-IT" dirty="0" err="1"/>
              <a:t>precision</a:t>
            </a:r>
            <a:r>
              <a:rPr lang="it-IT" dirty="0"/>
              <a:t> or recall, </a:t>
            </a:r>
            <a:r>
              <a:rPr lang="it-IT" dirty="0" err="1"/>
              <a:t>moving</a:t>
            </a:r>
            <a:r>
              <a:rPr lang="it-IT" dirty="0"/>
              <a:t> the </a:t>
            </a:r>
            <a:r>
              <a:rPr lang="it-IT" dirty="0" err="1"/>
              <a:t>threshold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5088E62-C963-15E1-6F36-BB36BDA81F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03003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The low </a:t>
            </a:r>
            <a:r>
              <a:rPr lang="it-IT" dirty="0" err="1"/>
              <a:t>ones</a:t>
            </a:r>
            <a:r>
              <a:rPr lang="it-IT" dirty="0"/>
              <a:t> are </a:t>
            </a:r>
            <a:r>
              <a:rPr lang="it-IT" dirty="0" err="1"/>
              <a:t>counts</a:t>
            </a:r>
            <a:r>
              <a:rPr lang="it-IT" dirty="0"/>
              <a:t> of 1, I </a:t>
            </a:r>
            <a:r>
              <a:rPr lang="it-IT" dirty="0" err="1"/>
              <a:t>displayed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</a:t>
            </a:r>
            <a:r>
              <a:rPr lang="it-IT" dirty="0" err="1"/>
              <a:t>manually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with the log they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disappear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6020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Many </a:t>
            </a:r>
            <a:r>
              <a:rPr lang="it-IT" dirty="0" err="1"/>
              <a:t>bacterial</a:t>
            </a:r>
            <a:r>
              <a:rPr lang="it-IT" dirty="0"/>
              <a:t> </a:t>
            </a:r>
            <a:r>
              <a:rPr lang="it-IT" dirty="0" err="1"/>
              <a:t>pandemics</a:t>
            </a:r>
            <a:r>
              <a:rPr lang="it-IT" dirty="0"/>
              <a:t>: </a:t>
            </a:r>
            <a:r>
              <a:rPr lang="it-IT" dirty="0" err="1"/>
              <a:t>plague</a:t>
            </a:r>
            <a:r>
              <a:rPr lang="it-IT" dirty="0"/>
              <a:t> of </a:t>
            </a:r>
            <a:r>
              <a:rPr lang="it-IT" dirty="0" err="1"/>
              <a:t>Justinian</a:t>
            </a:r>
            <a:r>
              <a:rPr lang="it-IT" dirty="0"/>
              <a:t> 541 AD – Black </a:t>
            </a:r>
            <a:r>
              <a:rPr lang="it-IT" dirty="0" err="1"/>
              <a:t>death</a:t>
            </a:r>
            <a:r>
              <a:rPr lang="it-IT" dirty="0"/>
              <a:t> 1348-1350 (</a:t>
            </a:r>
            <a:r>
              <a:rPr lang="it-IT" dirty="0" err="1"/>
              <a:t>worst</a:t>
            </a:r>
            <a:r>
              <a:rPr lang="it-IT" dirty="0"/>
              <a:t> </a:t>
            </a:r>
            <a:r>
              <a:rPr lang="it-IT" dirty="0" err="1"/>
              <a:t>disaster</a:t>
            </a:r>
            <a:r>
              <a:rPr lang="it-IT" dirty="0"/>
              <a:t> </a:t>
            </a:r>
            <a:r>
              <a:rPr lang="it-IT" dirty="0" err="1"/>
              <a:t>ever</a:t>
            </a:r>
            <a:r>
              <a:rPr lang="it-IT" dirty="0"/>
              <a:t> </a:t>
            </a:r>
            <a:r>
              <a:rPr lang="it-IT" dirty="0" err="1"/>
              <a:t>fallen</a:t>
            </a:r>
            <a:r>
              <a:rPr lang="it-IT" dirty="0"/>
              <a:t> on </a:t>
            </a:r>
            <a:r>
              <a:rPr lang="it-IT" dirty="0" err="1"/>
              <a:t>humankind</a:t>
            </a:r>
            <a:r>
              <a:rPr lang="it-IT" dirty="0"/>
              <a:t>) – </a:t>
            </a:r>
            <a:r>
              <a:rPr lang="it-IT" dirty="0" err="1"/>
              <a:t>Bubonic</a:t>
            </a:r>
            <a:r>
              <a:rPr lang="it-IT" dirty="0"/>
              <a:t> </a:t>
            </a:r>
            <a:r>
              <a:rPr lang="it-IT" dirty="0" err="1"/>
              <a:t>Plague</a:t>
            </a:r>
            <a:r>
              <a:rPr lang="it-IT" dirty="0"/>
              <a:t> 1665 </a:t>
            </a:r>
            <a:r>
              <a:rPr lang="it-IT" dirty="0" err="1"/>
              <a:t>England</a:t>
            </a:r>
            <a:r>
              <a:rPr lang="it-IT" dirty="0"/>
              <a:t> – </a:t>
            </a:r>
            <a:r>
              <a:rPr lang="it-IT" dirty="0" err="1"/>
              <a:t>Cholera</a:t>
            </a:r>
            <a:r>
              <a:rPr lang="it-IT" dirty="0"/>
              <a:t> 1830-1837 Europe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They thought of </a:t>
            </a:r>
            <a:r>
              <a:rPr lang="it-IT" dirty="0" err="1"/>
              <a:t>God’s</a:t>
            </a:r>
            <a:r>
              <a:rPr lang="it-IT" dirty="0"/>
              <a:t> </a:t>
            </a:r>
            <a:r>
              <a:rPr lang="it-IT" dirty="0" err="1"/>
              <a:t>punishment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226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93BB7-4C7A-B552-DD1F-F44C05FCF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B145915-6B67-4A9D-C59C-4F9AAD26A0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B68D398-4793-C1A1-D17A-430FCD0E37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High </a:t>
            </a:r>
            <a:r>
              <a:rPr lang="it-IT" dirty="0" err="1"/>
              <a:t>specificity</a:t>
            </a:r>
            <a:r>
              <a:rPr lang="it-IT" dirty="0"/>
              <a:t> (different in </a:t>
            </a:r>
            <a:r>
              <a:rPr lang="it-IT" dirty="0" err="1"/>
              <a:t>patients</a:t>
            </a:r>
            <a:r>
              <a:rPr lang="it-IT" dirty="0"/>
              <a:t>) -&gt; </a:t>
            </a:r>
            <a:r>
              <a:rPr lang="it-IT" dirty="0" err="1"/>
              <a:t>broad</a:t>
            </a:r>
            <a:r>
              <a:rPr lang="it-IT" dirty="0"/>
              <a:t> </a:t>
            </a:r>
            <a:r>
              <a:rPr lang="it-IT" dirty="0" err="1"/>
              <a:t>spectrum</a:t>
            </a:r>
            <a:r>
              <a:rPr lang="it-IT" dirty="0"/>
              <a:t> or cocktail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Tackle multiple </a:t>
            </a:r>
            <a:r>
              <a:rPr lang="it-IT" dirty="0" err="1"/>
              <a:t>resistance</a:t>
            </a:r>
            <a:r>
              <a:rPr lang="it-IT" dirty="0"/>
              <a:t> -&gt; cocktail or </a:t>
            </a:r>
            <a:r>
              <a:rPr lang="it-IT" dirty="0" err="1"/>
              <a:t>sequential</a:t>
            </a:r>
            <a:r>
              <a:rPr lang="it-IT" dirty="0"/>
              <a:t> (</a:t>
            </a:r>
            <a:r>
              <a:rPr lang="it-IT" dirty="0" err="1"/>
              <a:t>patient’s</a:t>
            </a:r>
            <a:r>
              <a:rPr lang="it-IT" dirty="0"/>
              <a:t> immune system, </a:t>
            </a:r>
            <a:r>
              <a:rPr lang="it-IT" dirty="0" err="1"/>
              <a:t>extend</a:t>
            </a:r>
            <a:r>
              <a:rPr lang="it-IT" dirty="0"/>
              <a:t> </a:t>
            </a:r>
            <a:r>
              <a:rPr lang="it-IT" dirty="0" err="1"/>
              <a:t>potential</a:t>
            </a:r>
            <a:r>
              <a:rPr lang="it-IT" dirty="0"/>
              <a:t> treatment </a:t>
            </a:r>
            <a:r>
              <a:rPr lang="it-IT" dirty="0" err="1"/>
              <a:t>regimen</a:t>
            </a:r>
            <a:r>
              <a:rPr lang="it-IT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Careful</a:t>
            </a:r>
            <a:r>
              <a:rPr lang="it-IT" dirty="0"/>
              <a:t> -&gt;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toxic</a:t>
            </a:r>
            <a:r>
              <a:rPr lang="it-IT" dirty="0"/>
              <a:t> products, </a:t>
            </a:r>
            <a:r>
              <a:rPr lang="it-IT" dirty="0" err="1"/>
              <a:t>don’t</a:t>
            </a:r>
            <a:r>
              <a:rPr lang="it-IT" dirty="0"/>
              <a:t> use </a:t>
            </a:r>
            <a:r>
              <a:rPr lang="it-IT" dirty="0" err="1"/>
              <a:t>generalized</a:t>
            </a:r>
            <a:r>
              <a:rPr lang="it-IT" dirty="0"/>
              <a:t> </a:t>
            </a:r>
            <a:r>
              <a:rPr lang="it-IT" dirty="0" err="1"/>
              <a:t>transducing</a:t>
            </a:r>
            <a:r>
              <a:rPr lang="it-IT" dirty="0"/>
              <a:t> </a:t>
            </a:r>
            <a:r>
              <a:rPr lang="it-IT" dirty="0" err="1"/>
              <a:t>phages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Advantages</a:t>
            </a:r>
            <a:r>
              <a:rPr lang="it-IT" dirty="0"/>
              <a:t> -&gt; </a:t>
            </a:r>
            <a:r>
              <a:rPr lang="it-IT" dirty="0" err="1"/>
              <a:t>combination</a:t>
            </a:r>
            <a:r>
              <a:rPr lang="it-IT" dirty="0"/>
              <a:t> with </a:t>
            </a:r>
            <a:r>
              <a:rPr lang="it-IT" dirty="0" err="1"/>
              <a:t>antibiotics</a:t>
            </a:r>
            <a:r>
              <a:rPr lang="it-IT" dirty="0"/>
              <a:t> reduce minimum </a:t>
            </a:r>
            <a:r>
              <a:rPr lang="it-IT" dirty="0" err="1"/>
              <a:t>inhibitory</a:t>
            </a:r>
            <a:r>
              <a:rPr lang="it-IT" dirty="0"/>
              <a:t> </a:t>
            </a:r>
            <a:r>
              <a:rPr lang="it-IT" dirty="0" err="1"/>
              <a:t>concentration</a:t>
            </a:r>
            <a:r>
              <a:rPr lang="it-IT" dirty="0"/>
              <a:t>, biofilm, </a:t>
            </a:r>
            <a:r>
              <a:rPr lang="it-IT" dirty="0" err="1"/>
              <a:t>vectors</a:t>
            </a:r>
            <a:r>
              <a:rPr lang="it-IT" dirty="0"/>
              <a:t> for </a:t>
            </a:r>
            <a:r>
              <a:rPr lang="it-IT" dirty="0" err="1"/>
              <a:t>nucleases</a:t>
            </a:r>
            <a:r>
              <a:rPr lang="it-IT" dirty="0"/>
              <a:t> (target </a:t>
            </a:r>
            <a:r>
              <a:rPr lang="it-IT" dirty="0" err="1"/>
              <a:t>resistance</a:t>
            </a:r>
            <a:r>
              <a:rPr lang="it-IT" dirty="0"/>
              <a:t> or </a:t>
            </a:r>
            <a:r>
              <a:rPr lang="it-IT" dirty="0" err="1"/>
              <a:t>virulence</a:t>
            </a:r>
            <a:r>
              <a:rPr lang="it-IT" dirty="0"/>
              <a:t> </a:t>
            </a:r>
            <a:r>
              <a:rPr lang="it-IT" dirty="0" err="1"/>
              <a:t>genes</a:t>
            </a:r>
            <a:r>
              <a:rPr lang="it-IT" dirty="0"/>
              <a:t>, production </a:t>
            </a:r>
            <a:r>
              <a:rPr lang="it-IT" dirty="0" err="1"/>
              <a:t>upscale</a:t>
            </a:r>
            <a:r>
              <a:rPr lang="it-IT" dirty="0"/>
              <a:t> easy and </a:t>
            </a:r>
            <a:r>
              <a:rPr lang="it-IT" dirty="0" err="1"/>
              <a:t>inexpensive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1EA8228-AD22-7E88-D06D-EF8E1A7312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0470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A79A2-01AE-7103-5565-9AC9E804B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5F4073B-E4FE-7AD5-6B6E-4CB1D7D905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4870466-6B1A-DF24-432C-6C2B15285A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adsorption, phage genome insertion and replication, viral particle production, and host cell lysis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Adhesion</a:t>
            </a:r>
            <a:r>
              <a:rPr lang="it-IT" dirty="0"/>
              <a:t>: Interaction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phage</a:t>
            </a:r>
            <a:r>
              <a:rPr lang="it-IT" dirty="0"/>
              <a:t> </a:t>
            </a:r>
            <a:r>
              <a:rPr lang="it-IT" dirty="0" err="1"/>
              <a:t>proteins</a:t>
            </a:r>
            <a:r>
              <a:rPr lang="it-IT" dirty="0"/>
              <a:t> and </a:t>
            </a:r>
            <a:r>
              <a:rPr lang="it-IT" dirty="0" err="1"/>
              <a:t>bacterial</a:t>
            </a:r>
            <a:r>
              <a:rPr lang="it-IT" dirty="0"/>
              <a:t> </a:t>
            </a:r>
            <a:r>
              <a:rPr lang="it-IT" dirty="0" err="1"/>
              <a:t>surface</a:t>
            </a:r>
            <a:r>
              <a:rPr lang="it-IT" dirty="0"/>
              <a:t> receptors -&gt; </a:t>
            </a:r>
            <a:r>
              <a:rPr lang="it-IT" dirty="0" err="1"/>
              <a:t>various</a:t>
            </a:r>
            <a:r>
              <a:rPr lang="it-IT" dirty="0"/>
              <a:t> </a:t>
            </a:r>
            <a:r>
              <a:rPr lang="it-IT" dirty="0" err="1"/>
              <a:t>kinds</a:t>
            </a:r>
            <a:r>
              <a:rPr lang="it-IT" dirty="0"/>
              <a:t>: </a:t>
            </a:r>
            <a:r>
              <a:rPr lang="it-IT" dirty="0" err="1"/>
              <a:t>proteins</a:t>
            </a:r>
            <a:r>
              <a:rPr lang="it-IT" dirty="0"/>
              <a:t>, </a:t>
            </a:r>
            <a:r>
              <a:rPr lang="it-IT" dirty="0" err="1"/>
              <a:t>suars</a:t>
            </a:r>
            <a:r>
              <a:rPr lang="it-IT" dirty="0"/>
              <a:t>, </a:t>
            </a:r>
            <a:r>
              <a:rPr lang="it-IT" dirty="0" err="1"/>
              <a:t>cell</a:t>
            </a:r>
            <a:r>
              <a:rPr lang="it-IT" dirty="0"/>
              <a:t> </a:t>
            </a:r>
            <a:r>
              <a:rPr lang="it-IT" dirty="0" err="1"/>
              <a:t>surface</a:t>
            </a:r>
            <a:r>
              <a:rPr lang="it-IT" dirty="0"/>
              <a:t> </a:t>
            </a:r>
            <a:r>
              <a:rPr lang="it-IT" dirty="0" err="1"/>
              <a:t>structures</a:t>
            </a:r>
            <a:r>
              <a:rPr lang="it-IT" dirty="0"/>
              <a:t> (LPS, O-</a:t>
            </a:r>
            <a:r>
              <a:rPr lang="it-IT" dirty="0" err="1"/>
              <a:t>antigen</a:t>
            </a:r>
            <a:r>
              <a:rPr lang="it-IT" dirty="0"/>
              <a:t>). </a:t>
            </a:r>
            <a:r>
              <a:rPr lang="it-IT" dirty="0" err="1"/>
              <a:t>We</a:t>
            </a:r>
            <a:r>
              <a:rPr lang="it-IT" dirty="0"/>
              <a:t> care of </a:t>
            </a:r>
            <a:r>
              <a:rPr lang="it-IT" dirty="0" err="1"/>
              <a:t>proteins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RBPs</a:t>
            </a:r>
            <a:r>
              <a:rPr lang="it-IT" dirty="0"/>
              <a:t> </a:t>
            </a:r>
            <a:r>
              <a:rPr lang="it-IT" dirty="0" err="1"/>
              <a:t>located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tails</a:t>
            </a:r>
            <a:r>
              <a:rPr lang="it-IT" dirty="0"/>
              <a:t>, </a:t>
            </a:r>
            <a:r>
              <a:rPr lang="it-IT" dirty="0" err="1"/>
              <a:t>fundamental</a:t>
            </a:r>
            <a:r>
              <a:rPr lang="it-IT" dirty="0"/>
              <a:t> for </a:t>
            </a:r>
            <a:r>
              <a:rPr lang="it-IT" dirty="0" err="1"/>
              <a:t>specificity</a:t>
            </a:r>
            <a:r>
              <a:rPr lang="it-IT" dirty="0"/>
              <a:t>: </a:t>
            </a:r>
            <a:r>
              <a:rPr lang="it-IT" dirty="0" err="1"/>
              <a:t>tail</a:t>
            </a:r>
            <a:r>
              <a:rPr lang="it-IT" dirty="0"/>
              <a:t> spikes, </a:t>
            </a:r>
            <a:r>
              <a:rPr lang="it-IT" dirty="0" err="1"/>
              <a:t>tail</a:t>
            </a:r>
            <a:r>
              <a:rPr lang="it-IT" dirty="0"/>
              <a:t> </a:t>
            </a:r>
            <a:r>
              <a:rPr lang="it-IT" dirty="0" err="1"/>
              <a:t>fibers</a:t>
            </a:r>
            <a:r>
              <a:rPr lang="it-IT" dirty="0"/>
              <a:t> and spike </a:t>
            </a:r>
            <a:r>
              <a:rPr lang="it-IT" dirty="0" err="1"/>
              <a:t>proteins</a:t>
            </a:r>
            <a:r>
              <a:rPr lang="it-IT" dirty="0"/>
              <a:t>, </a:t>
            </a:r>
            <a:r>
              <a:rPr lang="it-IT" dirty="0" err="1"/>
              <a:t>depending</a:t>
            </a:r>
            <a:r>
              <a:rPr lang="it-IT" dirty="0"/>
              <a:t> on the </a:t>
            </a:r>
            <a:r>
              <a:rPr lang="it-IT" dirty="0" err="1"/>
              <a:t>phage</a:t>
            </a:r>
            <a:r>
              <a:rPr lang="it-IT" dirty="0"/>
              <a:t> type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Traditional</a:t>
            </a:r>
            <a:r>
              <a:rPr lang="it-IT" dirty="0"/>
              <a:t> </a:t>
            </a:r>
            <a:r>
              <a:rPr lang="it-IT" dirty="0" err="1"/>
              <a:t>plaque</a:t>
            </a:r>
            <a:r>
              <a:rPr lang="it-IT" dirty="0"/>
              <a:t> </a:t>
            </a:r>
            <a:r>
              <a:rPr lang="it-IT" dirty="0" err="1"/>
              <a:t>essays</a:t>
            </a:r>
            <a:r>
              <a:rPr lang="it-IT" dirty="0"/>
              <a:t>: </a:t>
            </a:r>
            <a:r>
              <a:rPr lang="it-IT" dirty="0" err="1"/>
              <a:t>rather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focus on </a:t>
            </a:r>
            <a:r>
              <a:rPr lang="it-IT" dirty="0" err="1"/>
              <a:t>adhesion</a:t>
            </a:r>
            <a:r>
              <a:rPr lang="it-IT" dirty="0"/>
              <a:t>, </a:t>
            </a:r>
            <a:r>
              <a:rPr lang="it-IT" dirty="0" err="1"/>
              <a:t>rely</a:t>
            </a:r>
            <a:r>
              <a:rPr lang="it-IT" dirty="0"/>
              <a:t> on use of complete </a:t>
            </a:r>
            <a:r>
              <a:rPr lang="it-IT" dirty="0" err="1"/>
              <a:t>phages</a:t>
            </a:r>
            <a:r>
              <a:rPr lang="it-IT" dirty="0"/>
              <a:t> and </a:t>
            </a:r>
            <a:r>
              <a:rPr lang="it-IT" dirty="0" err="1"/>
              <a:t>cell</a:t>
            </a:r>
            <a:r>
              <a:rPr lang="it-IT" dirty="0"/>
              <a:t> </a:t>
            </a:r>
            <a:r>
              <a:rPr lang="it-IT" dirty="0" err="1"/>
              <a:t>death</a:t>
            </a:r>
            <a:r>
              <a:rPr lang="it-IT" dirty="0"/>
              <a:t> </a:t>
            </a:r>
            <a:r>
              <a:rPr lang="it-IT" dirty="0" err="1"/>
              <a:t>visualization</a:t>
            </a:r>
            <a:r>
              <a:rPr lang="it-IT" dirty="0"/>
              <a:t> –&gt; </a:t>
            </a:r>
            <a:r>
              <a:rPr lang="it-IT" dirty="0" err="1"/>
              <a:t>describe</a:t>
            </a:r>
            <a:r>
              <a:rPr lang="it-IT" dirty="0"/>
              <a:t> </a:t>
            </a:r>
            <a:r>
              <a:rPr lang="it-IT" dirty="0" err="1"/>
              <a:t>effectiveness</a:t>
            </a:r>
            <a:r>
              <a:rPr lang="it-IT" dirty="0"/>
              <a:t> of the </a:t>
            </a:r>
            <a:r>
              <a:rPr lang="it-IT" dirty="0" err="1"/>
              <a:t>whole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, </a:t>
            </a:r>
            <a:r>
              <a:rPr lang="it-IT" dirty="0" err="1"/>
              <a:t>rather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initial</a:t>
            </a:r>
            <a:r>
              <a:rPr lang="it-IT" dirty="0"/>
              <a:t> interaction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3945085-E0DE-3A67-2A38-A1D466DB49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9664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AF9C0-E8E0-C071-D817-59A4E46C3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FE73D2A-FBEA-17E8-A54E-8981A06170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F309581-DAD8-ADF1-1305-C35F23365C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The interactions </a:t>
            </a:r>
            <a:r>
              <a:rPr lang="it-IT" dirty="0" err="1"/>
              <a:t>happen</a:t>
            </a:r>
            <a:r>
              <a:rPr lang="it-IT" dirty="0"/>
              <a:t> in the </a:t>
            </a:r>
            <a:r>
              <a:rPr lang="it-IT" dirty="0" err="1"/>
              <a:t>complex</a:t>
            </a:r>
            <a:r>
              <a:rPr lang="it-IT" dirty="0"/>
              <a:t> </a:t>
            </a:r>
            <a:r>
              <a:rPr lang="it-IT" dirty="0" err="1"/>
              <a:t>cellular</a:t>
            </a:r>
            <a:r>
              <a:rPr lang="it-IT" dirty="0"/>
              <a:t> </a:t>
            </a:r>
            <a:r>
              <a:rPr lang="it-IT" dirty="0" err="1"/>
              <a:t>environment</a:t>
            </a:r>
            <a:r>
              <a:rPr lang="it-IT" dirty="0"/>
              <a:t>. </a:t>
            </a:r>
            <a:r>
              <a:rPr lang="it-IT" dirty="0" err="1"/>
              <a:t>Various</a:t>
            </a:r>
            <a:r>
              <a:rPr lang="it-IT" dirty="0"/>
              <a:t> </a:t>
            </a:r>
            <a:r>
              <a:rPr lang="it-IT" dirty="0" err="1"/>
              <a:t>protein</a:t>
            </a:r>
            <a:r>
              <a:rPr lang="it-IT" dirty="0"/>
              <a:t> can compete for the same </a:t>
            </a:r>
            <a:r>
              <a:rPr lang="it-IT" dirty="0" err="1"/>
              <a:t>ligand</a:t>
            </a:r>
            <a:r>
              <a:rPr lang="it-IT" dirty="0"/>
              <a:t>. The </a:t>
            </a:r>
            <a:r>
              <a:rPr lang="it-IT" dirty="0" err="1"/>
              <a:t>complex</a:t>
            </a:r>
            <a:r>
              <a:rPr lang="it-IT" dirty="0"/>
              <a:t> </a:t>
            </a:r>
            <a:r>
              <a:rPr lang="it-IT" dirty="0" err="1"/>
              <a:t>formation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chemical</a:t>
            </a:r>
            <a:r>
              <a:rPr lang="it-IT" dirty="0"/>
              <a:t> </a:t>
            </a:r>
            <a:r>
              <a:rPr lang="it-IT" dirty="0" err="1"/>
              <a:t>equation</a:t>
            </a:r>
            <a:r>
              <a:rPr lang="it-IT" dirty="0"/>
              <a:t>, with the </a:t>
            </a:r>
            <a:r>
              <a:rPr lang="it-IT" dirty="0" err="1"/>
              <a:t>affinity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</a:t>
            </a:r>
            <a:r>
              <a:rPr lang="it-IT" dirty="0" err="1"/>
              <a:t>complex</a:t>
            </a:r>
            <a:r>
              <a:rPr lang="it-IT" dirty="0"/>
              <a:t> </a:t>
            </a:r>
            <a:r>
              <a:rPr lang="it-IT" dirty="0" err="1"/>
              <a:t>concentration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equlibrium</a:t>
            </a:r>
            <a:r>
              <a:rPr lang="it-IT" dirty="0"/>
              <a:t>. A low </a:t>
            </a:r>
            <a:r>
              <a:rPr lang="it-IT" dirty="0" err="1"/>
              <a:t>affinity</a:t>
            </a:r>
            <a:r>
              <a:rPr lang="it-IT" dirty="0"/>
              <a:t> </a:t>
            </a:r>
            <a:r>
              <a:rPr lang="it-IT" dirty="0" err="1"/>
              <a:t>ligand</a:t>
            </a:r>
            <a:r>
              <a:rPr lang="it-IT" dirty="0"/>
              <a:t>, </a:t>
            </a:r>
            <a:r>
              <a:rPr lang="it-IT" dirty="0" err="1"/>
              <a:t>if</a:t>
            </a:r>
            <a:r>
              <a:rPr lang="it-IT" dirty="0"/>
              <a:t> high </a:t>
            </a:r>
            <a:r>
              <a:rPr lang="it-IT" dirty="0" err="1"/>
              <a:t>concentration</a:t>
            </a:r>
            <a:r>
              <a:rPr lang="it-IT" dirty="0"/>
              <a:t>, might </a:t>
            </a:r>
            <a:r>
              <a:rPr lang="it-IT" dirty="0" err="1"/>
              <a:t>win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Core </a:t>
            </a:r>
            <a:r>
              <a:rPr lang="it-IT" dirty="0" err="1"/>
              <a:t>importance</a:t>
            </a:r>
            <a:r>
              <a:rPr lang="it-IT" dirty="0"/>
              <a:t> in the interaction si the </a:t>
            </a:r>
            <a:r>
              <a:rPr lang="it-IT" dirty="0" err="1"/>
              <a:t>protein</a:t>
            </a:r>
            <a:r>
              <a:rPr lang="it-IT" dirty="0"/>
              <a:t> </a:t>
            </a:r>
            <a:r>
              <a:rPr lang="it-IT" dirty="0" err="1"/>
              <a:t>interface</a:t>
            </a:r>
            <a:r>
              <a:rPr lang="it-IT" dirty="0"/>
              <a:t>. </a:t>
            </a:r>
            <a:r>
              <a:rPr lang="it-IT" dirty="0" err="1"/>
              <a:t>Both</a:t>
            </a:r>
            <a:r>
              <a:rPr lang="it-IT" dirty="0"/>
              <a:t> amino acid </a:t>
            </a:r>
            <a:r>
              <a:rPr lang="it-IT" dirty="0" err="1"/>
              <a:t>chemistry</a:t>
            </a:r>
            <a:r>
              <a:rPr lang="it-IT" dirty="0"/>
              <a:t> must be </a:t>
            </a:r>
            <a:r>
              <a:rPr lang="it-IT" dirty="0" err="1"/>
              <a:t>suitable</a:t>
            </a:r>
            <a:r>
              <a:rPr lang="it-IT" dirty="0"/>
              <a:t>, and </a:t>
            </a:r>
            <a:r>
              <a:rPr lang="it-IT" dirty="0" err="1"/>
              <a:t>shape</a:t>
            </a:r>
            <a:r>
              <a:rPr lang="it-IT" dirty="0"/>
              <a:t> </a:t>
            </a:r>
            <a:r>
              <a:rPr lang="it-IT" dirty="0" err="1"/>
              <a:t>complementary</a:t>
            </a:r>
            <a:r>
              <a:rPr lang="it-IT" dirty="0"/>
              <a:t>. </a:t>
            </a:r>
            <a:r>
              <a:rPr lang="it-IT" dirty="0" err="1"/>
              <a:t>Also</a:t>
            </a:r>
            <a:r>
              <a:rPr lang="it-IT" dirty="0"/>
              <a:t>, a post-</a:t>
            </a:r>
            <a:r>
              <a:rPr lang="it-IT" dirty="0" err="1"/>
              <a:t>translational</a:t>
            </a:r>
            <a:r>
              <a:rPr lang="it-IT" dirty="0"/>
              <a:t> </a:t>
            </a:r>
            <a:r>
              <a:rPr lang="it-IT" dirty="0" err="1"/>
              <a:t>modification</a:t>
            </a:r>
            <a:r>
              <a:rPr lang="it-IT" dirty="0"/>
              <a:t> </a:t>
            </a:r>
            <a:r>
              <a:rPr lang="it-IT" dirty="0" err="1"/>
              <a:t>may</a:t>
            </a:r>
            <a:r>
              <a:rPr lang="it-IT" dirty="0"/>
              <a:t> switch from binding to non-binding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Some </a:t>
            </a:r>
            <a:r>
              <a:rPr lang="it-IT" dirty="0" err="1"/>
              <a:t>residues</a:t>
            </a:r>
            <a:r>
              <a:rPr lang="it-IT" dirty="0"/>
              <a:t>, </a:t>
            </a:r>
            <a:r>
              <a:rPr lang="it-IT" dirty="0" err="1"/>
              <a:t>named</a:t>
            </a:r>
            <a:r>
              <a:rPr lang="it-IT" dirty="0"/>
              <a:t> hot spot </a:t>
            </a:r>
            <a:r>
              <a:rPr lang="it-IT" dirty="0" err="1"/>
              <a:t>residues</a:t>
            </a:r>
            <a:r>
              <a:rPr lang="it-IT" dirty="0"/>
              <a:t>, </a:t>
            </a:r>
            <a:r>
              <a:rPr lang="it-IT" dirty="0" err="1"/>
              <a:t>seem</a:t>
            </a:r>
            <a:r>
              <a:rPr lang="it-IT" dirty="0"/>
              <a:t> to be </a:t>
            </a:r>
            <a:r>
              <a:rPr lang="it-IT" dirty="0" err="1"/>
              <a:t>organized</a:t>
            </a:r>
            <a:r>
              <a:rPr lang="it-IT" dirty="0"/>
              <a:t> in the </a:t>
            </a:r>
            <a:r>
              <a:rPr lang="it-IT" dirty="0" err="1"/>
              <a:t>unbound</a:t>
            </a:r>
            <a:r>
              <a:rPr lang="it-IT" dirty="0"/>
              <a:t> state, </a:t>
            </a:r>
            <a:r>
              <a:rPr lang="it-IT" dirty="0" err="1"/>
              <a:t>suggesting</a:t>
            </a:r>
            <a:r>
              <a:rPr lang="it-IT" dirty="0"/>
              <a:t> the </a:t>
            </a:r>
            <a:r>
              <a:rPr lang="it-IT" dirty="0" err="1"/>
              <a:t>presence</a:t>
            </a:r>
            <a:r>
              <a:rPr lang="it-IT" dirty="0"/>
              <a:t> of </a:t>
            </a:r>
            <a:r>
              <a:rPr lang="it-IT" dirty="0" err="1"/>
              <a:t>generic</a:t>
            </a:r>
            <a:r>
              <a:rPr lang="it-IT" dirty="0"/>
              <a:t> binding </a:t>
            </a:r>
            <a:r>
              <a:rPr lang="it-IT" dirty="0" err="1"/>
              <a:t>areas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9CBE2AA-CBA3-7CAC-E5C1-8F937B08C5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88896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it-IT" dirty="0"/>
              <a:t>Used data from Maffei et al, </a:t>
            </a:r>
            <a:r>
              <a:rPr lang="it-IT" dirty="0" err="1"/>
              <a:t>explore</a:t>
            </a:r>
            <a:r>
              <a:rPr lang="it-IT" dirty="0"/>
              <a:t> </a:t>
            </a:r>
            <a:r>
              <a:rPr lang="it-IT" dirty="0" err="1"/>
              <a:t>phages</a:t>
            </a:r>
            <a:r>
              <a:rPr lang="it-IT" dirty="0"/>
              <a:t> </a:t>
            </a:r>
            <a:r>
              <a:rPr lang="it-IT" dirty="0" err="1"/>
              <a:t>infecting</a:t>
            </a:r>
            <a:r>
              <a:rPr lang="it-IT" dirty="0"/>
              <a:t> </a:t>
            </a:r>
            <a:r>
              <a:rPr lang="it-IT" dirty="0" err="1"/>
              <a:t>E.coli</a:t>
            </a:r>
            <a:r>
              <a:rPr lang="it-IT" dirty="0"/>
              <a:t> K12. BASEL </a:t>
            </a:r>
            <a:r>
              <a:rPr lang="it-IT" dirty="0" err="1"/>
              <a:t>collection</a:t>
            </a:r>
            <a:r>
              <a:rPr lang="it-IT" dirty="0"/>
              <a:t> has 68 </a:t>
            </a:r>
            <a:r>
              <a:rPr lang="it-IT" dirty="0" err="1"/>
              <a:t>phages</a:t>
            </a:r>
            <a:r>
              <a:rPr lang="it-IT" dirty="0"/>
              <a:t> of the study plus 10 </a:t>
            </a:r>
            <a:r>
              <a:rPr lang="it-IT" dirty="0" err="1"/>
              <a:t>known</a:t>
            </a:r>
            <a:r>
              <a:rPr lang="it-IT" dirty="0"/>
              <a:t> models.</a:t>
            </a:r>
          </a:p>
          <a:p>
            <a:pPr algn="l"/>
            <a:r>
              <a:rPr lang="it-IT" dirty="0"/>
              <a:t>BASEL receptors </a:t>
            </a:r>
            <a:r>
              <a:rPr lang="it-IT" dirty="0" err="1"/>
              <a:t>associates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phage</a:t>
            </a:r>
            <a:r>
              <a:rPr lang="it-IT" dirty="0"/>
              <a:t> </a:t>
            </a:r>
            <a:r>
              <a:rPr lang="it-IT" dirty="0" err="1"/>
              <a:t>bas</a:t>
            </a:r>
            <a:r>
              <a:rPr lang="it-IT" dirty="0"/>
              <a:t> id with </a:t>
            </a:r>
            <a:r>
              <a:rPr lang="it-IT" dirty="0" err="1"/>
              <a:t>host</a:t>
            </a:r>
            <a:r>
              <a:rPr lang="it-IT" dirty="0"/>
              <a:t> receptor</a:t>
            </a:r>
          </a:p>
          <a:p>
            <a:pPr algn="l"/>
            <a:r>
              <a:rPr lang="it-IT" dirty="0"/>
              <a:t>K12 </a:t>
            </a:r>
            <a:r>
              <a:rPr lang="it-IT" dirty="0" err="1"/>
              <a:t>proteome</a:t>
            </a:r>
            <a:r>
              <a:rPr lang="it-IT" dirty="0"/>
              <a:t>: </a:t>
            </a:r>
            <a:r>
              <a:rPr lang="it-IT" dirty="0" err="1"/>
              <a:t>host</a:t>
            </a:r>
            <a:r>
              <a:rPr lang="it-IT" dirty="0"/>
              <a:t> gene and </a:t>
            </a:r>
            <a:r>
              <a:rPr lang="it-IT" dirty="0" err="1"/>
              <a:t>sequence</a:t>
            </a:r>
            <a:r>
              <a:rPr lang="it-IT" dirty="0"/>
              <a:t> </a:t>
            </a:r>
          </a:p>
          <a:p>
            <a:pPr algn="l"/>
            <a:r>
              <a:rPr lang="it-IT" dirty="0"/>
              <a:t>BASEL </a:t>
            </a:r>
            <a:r>
              <a:rPr lang="it-IT" dirty="0" err="1"/>
              <a:t>proteome</a:t>
            </a:r>
            <a:r>
              <a:rPr lang="it-IT" dirty="0"/>
              <a:t>: </a:t>
            </a:r>
            <a:r>
              <a:rPr lang="it-IT" dirty="0" err="1"/>
              <a:t>protein</a:t>
            </a:r>
            <a:r>
              <a:rPr lang="it-IT" dirty="0"/>
              <a:t> info, </a:t>
            </a:r>
            <a:r>
              <a:rPr lang="it-IT" dirty="0" err="1"/>
              <a:t>sequence</a:t>
            </a:r>
            <a:r>
              <a:rPr lang="it-IT" dirty="0"/>
              <a:t>, tag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I’ve</a:t>
            </a:r>
            <a:r>
              <a:rPr lang="it-IT" dirty="0"/>
              <a:t> used to </a:t>
            </a:r>
            <a:r>
              <a:rPr lang="it-IT" dirty="0" err="1"/>
              <a:t>connect</a:t>
            </a:r>
            <a:r>
              <a:rPr lang="it-IT" dirty="0"/>
              <a:t> with </a:t>
            </a:r>
            <a:r>
              <a:rPr lang="it-IT" dirty="0" err="1"/>
              <a:t>host</a:t>
            </a:r>
            <a:r>
              <a:rPr lang="it-IT" dirty="0"/>
              <a:t> information</a:t>
            </a:r>
          </a:p>
          <a:p>
            <a:pPr algn="l"/>
            <a:endParaRPr lang="it-IT" dirty="0"/>
          </a:p>
          <a:p>
            <a:pPr algn="l"/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74354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Aminoacidic</a:t>
            </a:r>
            <a:r>
              <a:rPr lang="it-IT" dirty="0"/>
              <a:t> </a:t>
            </a:r>
            <a:r>
              <a:rPr lang="it-IT" dirty="0" err="1"/>
              <a:t>sequences</a:t>
            </a:r>
            <a:r>
              <a:rPr lang="it-IT" dirty="0"/>
              <a:t> </a:t>
            </a:r>
            <a:r>
              <a:rPr lang="it-IT" dirty="0" err="1"/>
              <a:t>converted</a:t>
            </a:r>
            <a:r>
              <a:rPr lang="it-IT" dirty="0"/>
              <a:t> to </a:t>
            </a:r>
            <a:r>
              <a:rPr lang="it-IT" dirty="0" err="1"/>
              <a:t>vectors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language</a:t>
            </a:r>
            <a:r>
              <a:rPr lang="it-IT" dirty="0"/>
              <a:t> models </a:t>
            </a:r>
            <a:r>
              <a:rPr lang="it-IT" dirty="0" err="1"/>
              <a:t>previously</a:t>
            </a:r>
            <a:r>
              <a:rPr lang="it-IT" dirty="0"/>
              <a:t> </a:t>
            </a:r>
            <a:r>
              <a:rPr lang="it-IT" dirty="0" err="1"/>
              <a:t>trained</a:t>
            </a:r>
            <a:r>
              <a:rPr lang="it-IT" dirty="0"/>
              <a:t> on </a:t>
            </a:r>
            <a:r>
              <a:rPr lang="it-IT" dirty="0" err="1"/>
              <a:t>protein</a:t>
            </a:r>
            <a:r>
              <a:rPr lang="it-IT" dirty="0"/>
              <a:t> data</a:t>
            </a:r>
          </a:p>
          <a:p>
            <a:r>
              <a:rPr lang="it-IT" dirty="0" err="1"/>
              <a:t>Protein</a:t>
            </a:r>
            <a:r>
              <a:rPr lang="it-IT" dirty="0"/>
              <a:t> </a:t>
            </a:r>
            <a:r>
              <a:rPr lang="it-IT" dirty="0" err="1"/>
              <a:t>sequences</a:t>
            </a:r>
            <a:r>
              <a:rPr lang="it-IT" dirty="0"/>
              <a:t> can be long -&gt; </a:t>
            </a:r>
            <a:r>
              <a:rPr lang="it-IT" dirty="0" err="1"/>
              <a:t>chosen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don’t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input </a:t>
            </a:r>
            <a:r>
              <a:rPr lang="it-IT" dirty="0" err="1"/>
              <a:t>length</a:t>
            </a:r>
            <a:r>
              <a:rPr lang="it-IT" dirty="0"/>
              <a:t> </a:t>
            </a:r>
            <a:r>
              <a:rPr lang="it-IT" dirty="0" err="1"/>
              <a:t>limitations</a:t>
            </a:r>
            <a:endParaRPr lang="it-IT" dirty="0"/>
          </a:p>
          <a:p>
            <a:r>
              <a:rPr lang="it-IT" dirty="0"/>
              <a:t>T5 </a:t>
            </a:r>
            <a:r>
              <a:rPr lang="it-IT" dirty="0" err="1"/>
              <a:t>is</a:t>
            </a:r>
            <a:r>
              <a:rPr lang="it-IT" dirty="0"/>
              <a:t> a transformer with encoder (</a:t>
            </a:r>
            <a:r>
              <a:rPr lang="it-IT" dirty="0" err="1"/>
              <a:t>lan</a:t>
            </a:r>
            <a:r>
              <a:rPr lang="it-IT" dirty="0"/>
              <a:t> -&gt; </a:t>
            </a:r>
            <a:r>
              <a:rPr lang="it-IT" dirty="0" err="1"/>
              <a:t>vector</a:t>
            </a:r>
            <a:r>
              <a:rPr lang="it-IT" dirty="0"/>
              <a:t>) decoder (</a:t>
            </a:r>
            <a:r>
              <a:rPr lang="it-IT" dirty="0" err="1"/>
              <a:t>vector</a:t>
            </a:r>
            <a:r>
              <a:rPr lang="it-IT" dirty="0"/>
              <a:t> –&gt; lan2) </a:t>
            </a:r>
            <a:r>
              <a:rPr lang="it-IT" dirty="0" err="1"/>
              <a:t>structure</a:t>
            </a:r>
            <a:endParaRPr lang="it-IT" dirty="0"/>
          </a:p>
          <a:p>
            <a:r>
              <a:rPr lang="it-IT" dirty="0" err="1"/>
              <a:t>XLNet</a:t>
            </a:r>
            <a:r>
              <a:rPr lang="it-IT" dirty="0"/>
              <a:t> </a:t>
            </a:r>
            <a:r>
              <a:rPr lang="it-IT" dirty="0" err="1"/>
              <a:t>isa</a:t>
            </a:r>
            <a:r>
              <a:rPr lang="it-IT" dirty="0"/>
              <a:t> decoder</a:t>
            </a:r>
          </a:p>
          <a:p>
            <a:endParaRPr lang="it-IT" dirty="0"/>
          </a:p>
          <a:p>
            <a:r>
              <a:rPr lang="it-IT" dirty="0"/>
              <a:t>T5 </a:t>
            </a:r>
            <a:r>
              <a:rPr lang="it-IT" dirty="0" err="1"/>
              <a:t>produces</a:t>
            </a:r>
            <a:r>
              <a:rPr lang="it-IT" dirty="0"/>
              <a:t> per residue (</a:t>
            </a:r>
            <a:r>
              <a:rPr lang="it-IT" dirty="0" err="1"/>
              <a:t>fixed</a:t>
            </a:r>
            <a:r>
              <a:rPr lang="it-IT" dirty="0"/>
              <a:t> </a:t>
            </a:r>
            <a:r>
              <a:rPr lang="it-IT" dirty="0" err="1"/>
              <a:t>len</a:t>
            </a:r>
            <a:r>
              <a:rPr lang="it-IT" dirty="0"/>
              <a:t>)-&gt; </a:t>
            </a:r>
            <a:r>
              <a:rPr lang="it-IT" dirty="0" err="1"/>
              <a:t>average</a:t>
            </a:r>
            <a:r>
              <a:rPr lang="it-IT" dirty="0"/>
              <a:t> to </a:t>
            </a:r>
            <a:r>
              <a:rPr lang="it-IT" dirty="0" err="1"/>
              <a:t>fixed</a:t>
            </a:r>
            <a:r>
              <a:rPr lang="it-IT" dirty="0"/>
              <a:t> </a:t>
            </a:r>
            <a:r>
              <a:rPr lang="it-IT" dirty="0" err="1"/>
              <a:t>len</a:t>
            </a:r>
            <a:r>
              <a:rPr lang="it-IT" dirty="0"/>
              <a:t> </a:t>
            </a:r>
            <a:r>
              <a:rPr lang="it-IT" dirty="0" err="1"/>
              <a:t>protein</a:t>
            </a:r>
            <a:endParaRPr lang="it-IT" dirty="0"/>
          </a:p>
          <a:p>
            <a:r>
              <a:rPr lang="it-IT" dirty="0" err="1"/>
              <a:t>Tested</a:t>
            </a:r>
            <a:r>
              <a:rPr lang="it-IT" dirty="0"/>
              <a:t> on </a:t>
            </a:r>
            <a:r>
              <a:rPr lang="it-IT" dirty="0" err="1"/>
              <a:t>supervised</a:t>
            </a:r>
            <a:r>
              <a:rPr lang="it-IT" dirty="0"/>
              <a:t> tasks in </a:t>
            </a:r>
            <a:r>
              <a:rPr lang="it-IT" dirty="0" err="1"/>
              <a:t>both</a:t>
            </a:r>
            <a:r>
              <a:rPr lang="it-IT" dirty="0"/>
              <a:t> ways and </a:t>
            </a:r>
            <a:r>
              <a:rPr lang="it-IT" dirty="0" err="1"/>
              <a:t>performs</a:t>
            </a:r>
            <a:r>
              <a:rPr lang="it-IT" dirty="0"/>
              <a:t> good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89290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C91867-909B-262D-B8D0-508F69B9F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C01298D-B823-6A23-1831-27835D18F6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C1F5458-4FFF-F166-CF8D-D0F86BE3A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Expansion of CART -&gt; split samples in </a:t>
            </a:r>
            <a:r>
              <a:rPr lang="it-IT" dirty="0" err="1"/>
              <a:t>subgroups</a:t>
            </a:r>
            <a:r>
              <a:rPr lang="it-IT" dirty="0"/>
              <a:t> </a:t>
            </a:r>
            <a:r>
              <a:rPr lang="it-IT" dirty="0" err="1"/>
              <a:t>until</a:t>
            </a:r>
            <a:r>
              <a:rPr lang="it-IT" dirty="0"/>
              <a:t> </a:t>
            </a:r>
            <a:r>
              <a:rPr lang="it-IT" dirty="0" err="1"/>
              <a:t>belong</a:t>
            </a:r>
            <a:r>
              <a:rPr lang="it-IT" dirty="0"/>
              <a:t> to (</a:t>
            </a:r>
            <a:r>
              <a:rPr lang="it-IT" dirty="0" err="1"/>
              <a:t>almost</a:t>
            </a:r>
            <a:r>
              <a:rPr lang="it-IT" dirty="0"/>
              <a:t>) same class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Number</a:t>
            </a:r>
            <a:r>
              <a:rPr lang="it-IT" dirty="0"/>
              <a:t> of features for splitting -&gt; </a:t>
            </a:r>
            <a:r>
              <a:rPr lang="it-IT" dirty="0" err="1"/>
              <a:t>threshold</a:t>
            </a:r>
            <a:r>
              <a:rPr lang="it-IT" dirty="0"/>
              <a:t> and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purity</a:t>
            </a:r>
            <a:r>
              <a:rPr lang="it-IT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Gini of a </a:t>
            </a:r>
            <a:r>
              <a:rPr lang="it-IT" dirty="0" err="1"/>
              <a:t>leaf</a:t>
            </a:r>
            <a:r>
              <a:rPr lang="it-IT" dirty="0"/>
              <a:t> sum of </a:t>
            </a:r>
            <a:r>
              <a:rPr lang="it-IT" dirty="0" err="1"/>
              <a:t>squared</a:t>
            </a:r>
            <a:r>
              <a:rPr lang="it-IT" dirty="0"/>
              <a:t> </a:t>
            </a:r>
            <a:r>
              <a:rPr lang="it-IT" dirty="0" err="1"/>
              <a:t>probabilities</a:t>
            </a:r>
            <a:r>
              <a:rPr lang="it-IT" dirty="0"/>
              <a:t> -&gt; Gini index of </a:t>
            </a:r>
            <a:r>
              <a:rPr lang="it-IT" dirty="0" err="1"/>
              <a:t>tree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weighted</a:t>
            </a:r>
            <a:r>
              <a:rPr lang="it-IT" dirty="0"/>
              <a:t> </a:t>
            </a:r>
            <a:r>
              <a:rPr lang="it-IT" dirty="0" err="1"/>
              <a:t>average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Splitting </a:t>
            </a:r>
            <a:r>
              <a:rPr lang="it-IT" dirty="0" err="1"/>
              <a:t>parameters</a:t>
            </a:r>
            <a:r>
              <a:rPr lang="it-IT" dirty="0"/>
              <a:t> and </a:t>
            </a:r>
            <a:r>
              <a:rPr lang="it-IT" dirty="0" err="1"/>
              <a:t>thresholds</a:t>
            </a:r>
            <a:r>
              <a:rPr lang="it-IT" dirty="0"/>
              <a:t> introduce </a:t>
            </a:r>
            <a:r>
              <a:rPr lang="it-IT" dirty="0" err="1"/>
              <a:t>bias</a:t>
            </a:r>
            <a:r>
              <a:rPr lang="it-IT" dirty="0"/>
              <a:t> -&gt; Random </a:t>
            </a:r>
            <a:r>
              <a:rPr lang="it-IT" dirty="0" err="1"/>
              <a:t>forests</a:t>
            </a:r>
            <a:r>
              <a:rPr lang="it-IT" dirty="0"/>
              <a:t> pool </a:t>
            </a:r>
            <a:r>
              <a:rPr lang="it-IT" dirty="0" err="1"/>
              <a:t>predictions</a:t>
            </a:r>
            <a:r>
              <a:rPr lang="it-IT" dirty="0"/>
              <a:t> (</a:t>
            </a:r>
            <a:r>
              <a:rPr lang="it-IT" dirty="0" err="1"/>
              <a:t>majority</a:t>
            </a:r>
            <a:r>
              <a:rPr lang="it-IT" dirty="0"/>
              <a:t> vote in </a:t>
            </a:r>
            <a:r>
              <a:rPr lang="it-IT" dirty="0" err="1"/>
              <a:t>classification</a:t>
            </a:r>
            <a:r>
              <a:rPr lang="it-IT" dirty="0"/>
              <a:t>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Further </a:t>
            </a:r>
            <a:r>
              <a:rPr lang="it-IT" dirty="0" err="1"/>
              <a:t>randomization</a:t>
            </a:r>
            <a:r>
              <a:rPr lang="it-IT" dirty="0"/>
              <a:t>: </a:t>
            </a:r>
            <a:r>
              <a:rPr lang="it-IT" dirty="0" err="1"/>
              <a:t>bagging</a:t>
            </a:r>
            <a:r>
              <a:rPr lang="it-IT" dirty="0"/>
              <a:t> (out-of-</a:t>
            </a:r>
            <a:r>
              <a:rPr lang="it-IT" dirty="0" err="1"/>
              <a:t>bag</a:t>
            </a:r>
            <a:r>
              <a:rPr lang="it-IT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Small samples size and big feature </a:t>
            </a:r>
            <a:r>
              <a:rPr lang="it-IT" dirty="0" err="1"/>
              <a:t>space</a:t>
            </a:r>
            <a:r>
              <a:rPr lang="it-IT" dirty="0"/>
              <a:t>.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13CC194-F6C4-646C-A5BC-34769AC73C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07565-C278-438F-91E6-0D6D0598C186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9376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461172-6EB5-8B1C-4D31-C5A12CAC2C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C52B452-968B-8874-5709-92232AA29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3056B47-BC9C-35D6-B88A-E82C5F032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CE34A03-B317-535D-217B-12611BBF0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A2EEA08-A90B-C607-353C-C8CC5193C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6518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F9FCFE-B952-4952-E370-5F1B872FB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A6852DC-F4AF-9ED4-FA5A-F0A7829111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28F17B9-2D00-99A6-3AB5-73CCC74D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79C0977-ECC6-3F95-1FE2-F75EA54B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BF96113-C330-40BE-4F88-01F2FA5ED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1600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F5DE10B-0554-F4EA-7A68-7B9F48EAF9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80353A4-F760-1469-E20B-7F07379BF1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3E8721C-7C96-B9A3-E3E5-66E7A954F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958CEC9-D227-224E-5A36-C4545D650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C5475D8-A454-E574-C29E-1DB232722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9056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2BA482-B1EB-C41B-E8DE-B245477BB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84A1465-A2FD-F939-1E64-BA8CC0AA3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51AE7FB-C395-9559-DB0F-626496B73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8F8857-DE6A-071F-B906-73951B8BE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6ACFA25-923F-0A11-6237-CCE1314A5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4082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EBD812-9CB4-4361-6BF9-D19B247B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08DC1A5-995E-3C0C-80F4-934AC45EF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877CC3-DFB1-01E7-CF9D-9604E1F30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C9E701-D86E-90D6-52D1-FF8C41B4A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23ED17E-9582-A3E4-E47F-026BB5E2B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7649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70DCF6-03C3-9BC8-0300-A8A167789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13518BC-14FA-5C96-32D8-59E13CBB77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DC4DB46-1968-566D-67A5-13A06446B6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E5A4DEE-3F14-80B7-8379-789F1E284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98860A9-93D1-1595-89FE-925C4D72C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62DAAD9-0645-F2FD-6F20-9A9E0A6EE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9022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B33A09-00D0-5B3B-CBE6-0F4E0B51D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387C995-EDD4-BFE0-C9C4-F6792D453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5C3D2A1-59B7-0A6A-0CE9-B0ED47C2D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0390DD9-004C-8095-AD52-5F8B07F797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202FC83-1B47-2ECC-679F-64088FC756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C9ADA1D-A77D-BF64-4FA9-3AD13839E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BFF05B45-9ABD-27A3-5B12-BDE63273C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2E9418E-682B-4AEE-BA0B-28C4A3CA5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5667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B06D8A-EA34-901F-1C5C-92186A7D3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7DA2EB8-ACA1-339E-9734-F969DE4B3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0FE9265-B996-532F-326F-C61DEDFD5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7D3F452-133B-D39B-1953-3C12C0559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2785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53C249D8-6C7A-4620-3CD8-4AA1061B6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4195977-5489-3EB0-11EB-CFA3F321C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1CD995F-6092-3B21-ED3E-3B142D8CA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8898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866CCB-56D6-10CC-EDF0-783EC36B0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01FB4CD-E80D-E3FE-5B61-5485338D9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CD4EC48-C0FE-404E-064F-5032766EA8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44DFE33-1418-EEBC-54FE-DD26162D4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264C125-D94B-B41B-2600-0F35DE60F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B90A0C3-2EF8-A377-DD40-E5723108B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8214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1331DF-3352-B662-D333-BF7EF48F2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1AC09E8-B739-C5A3-8ADB-17E5239724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8F8B3C6-3C54-0CA1-5841-C5C6C1462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FA7B2B0-51B2-77F6-D9A7-A4E9E7EE5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86990F5-EA5C-B024-8ED4-EA139976C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391A6C0-8002-859C-F173-C01D859F1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5405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EB7A213-27E6-F5E9-D9F3-62E8E0700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BCE56D1-05AD-2CAE-8F9E-0D1FB8B4CB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C4F848-A77B-5EC2-E987-64EC5EB46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00368-E82D-4085-B50A-798E9D36D01D}" type="datetimeFigureOut">
              <a:rPr lang="it-IT" smtClean="0"/>
              <a:t>14/02/2024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9E7640D-7DC5-5F3F-985D-3FD3F199FD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39005D9-923B-7D39-8F69-069DD2F17A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222F6-6D9E-497C-B473-F9ACAE62AA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433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25.png"/><Relationship Id="rId5" Type="http://schemas.openxmlformats.org/officeDocument/2006/relationships/image" Target="../media/image2.jpeg"/><Relationship Id="rId10" Type="http://schemas.openxmlformats.org/officeDocument/2006/relationships/image" Target="../media/image24.png"/><Relationship Id="rId4" Type="http://schemas.microsoft.com/office/2007/relationships/hdphoto" Target="../media/hdphoto1.wdp"/><Relationship Id="rId9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13" Type="http://schemas.openxmlformats.org/officeDocument/2006/relationships/image" Target="../media/image29.png"/><Relationship Id="rId3" Type="http://schemas.microsoft.com/office/2007/relationships/hdphoto" Target="../media/hdphoto7.wdp"/><Relationship Id="rId7" Type="http://schemas.openxmlformats.org/officeDocument/2006/relationships/image" Target="../media/image10.png"/><Relationship Id="rId12" Type="http://schemas.openxmlformats.org/officeDocument/2006/relationships/image" Target="../media/image2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microsoft.com/office/2007/relationships/hdphoto" Target="../media/hdphoto6.wdp"/><Relationship Id="rId4" Type="http://schemas.openxmlformats.org/officeDocument/2006/relationships/image" Target="../media/image19.png"/><Relationship Id="rId9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jpeg"/><Relationship Id="rId4" Type="http://schemas.microsoft.com/office/2007/relationships/hdphoto" Target="../media/hdphoto1.wdp"/><Relationship Id="rId9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20.png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microsoft.com/office/2007/relationships/hdphoto" Target="../media/hdphoto7.wdp"/><Relationship Id="rId5" Type="http://schemas.openxmlformats.org/officeDocument/2006/relationships/image" Target="../media/image2.jpeg"/><Relationship Id="rId15" Type="http://schemas.openxmlformats.org/officeDocument/2006/relationships/image" Target="../media/image34.png"/><Relationship Id="rId10" Type="http://schemas.openxmlformats.org/officeDocument/2006/relationships/image" Target="../media/image18.png"/><Relationship Id="rId4" Type="http://schemas.microsoft.com/office/2007/relationships/hdphoto" Target="../media/hdphoto1.wdp"/><Relationship Id="rId9" Type="http://schemas.microsoft.com/office/2007/relationships/hdphoto" Target="../media/hdphoto6.wdp"/><Relationship Id="rId1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36.png"/><Relationship Id="rId4" Type="http://schemas.microsoft.com/office/2007/relationships/hdphoto" Target="../media/hdphoto8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microsoft.com/office/2007/relationships/hdphoto" Target="../media/hdphoto5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5" Type="http://schemas.openxmlformats.org/officeDocument/2006/relationships/image" Target="../media/image2.jpeg"/><Relationship Id="rId15" Type="http://schemas.microsoft.com/office/2007/relationships/hdphoto" Target="../media/hdphoto6.wdp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microsoft.com/office/2007/relationships/hdphoto" Target="../media/hdphoto4.wdp"/><Relationship Id="rId1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jpeg"/><Relationship Id="rId4" Type="http://schemas.microsoft.com/office/2007/relationships/hdphoto" Target="../media/hdphoto1.wdp"/><Relationship Id="rId9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microsoft.com/office/2007/relationships/hdphoto" Target="../media/hdphoto7.wdp"/><Relationship Id="rId3" Type="http://schemas.microsoft.com/office/2007/relationships/hdphoto" Target="../media/hdphoto1.wdp"/><Relationship Id="rId7" Type="http://schemas.openxmlformats.org/officeDocument/2006/relationships/image" Target="../media/image16.png"/><Relationship Id="rId12" Type="http://schemas.openxmlformats.org/officeDocument/2006/relationships/image" Target="../media/image18.png"/><Relationship Id="rId2" Type="http://schemas.openxmlformats.org/officeDocument/2006/relationships/image" Target="../media/image1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11" Type="http://schemas.microsoft.com/office/2007/relationships/hdphoto" Target="../media/hdphoto6.wdp"/><Relationship Id="rId5" Type="http://schemas.openxmlformats.org/officeDocument/2006/relationships/image" Target="../media/image6.png"/><Relationship Id="rId15" Type="http://schemas.openxmlformats.org/officeDocument/2006/relationships/image" Target="../media/image20.png"/><Relationship Id="rId10" Type="http://schemas.openxmlformats.org/officeDocument/2006/relationships/image" Target="../media/image17.png"/><Relationship Id="rId4" Type="http://schemas.openxmlformats.org/officeDocument/2006/relationships/image" Target="../media/image2.jpeg"/><Relationship Id="rId9" Type="http://schemas.microsoft.com/office/2007/relationships/hdphoto" Target="../media/hdphoto5.wdp"/><Relationship Id="rId1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464EC53C-35C4-4E84-AFE2-A7D081852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2608EA2-3C8F-91DB-8157-57BF140263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23011" b="975"/>
          <a:stretch/>
        </p:blipFill>
        <p:spPr>
          <a:xfrm>
            <a:off x="19" y="0"/>
            <a:ext cx="12191981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7AA9CF8-0E86-8B9F-648B-C375016BD5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/>
          </a:bodyPr>
          <a:lstStyle/>
          <a:p>
            <a:pPr algn="l"/>
            <a:r>
              <a:rPr lang="it-IT" sz="6800" b="1" i="0" u="none" strike="noStrike" baseline="0">
                <a:solidFill>
                  <a:srgbClr val="FFFFFF"/>
                </a:solidFill>
                <a:latin typeface="Arial-BoldMT"/>
              </a:rPr>
              <a:t>Predicting PhageHost</a:t>
            </a:r>
            <a:br>
              <a:rPr lang="it-IT" sz="6800" b="1" i="0" u="none" strike="noStrike" baseline="0">
                <a:solidFill>
                  <a:srgbClr val="FFFFFF"/>
                </a:solidFill>
                <a:latin typeface="Arial-BoldMT"/>
              </a:rPr>
            </a:br>
            <a:r>
              <a:rPr lang="it-IT" sz="6800" b="1" i="0" u="none" strike="noStrike" baseline="0">
                <a:solidFill>
                  <a:srgbClr val="FFFFFF"/>
                </a:solidFill>
                <a:latin typeface="Arial-BoldMT"/>
              </a:rPr>
              <a:t>Interaction</a:t>
            </a:r>
            <a:endParaRPr lang="it-IT" sz="680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BEBBE89-5F22-79C6-A123-3C1D64772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pPr algn="l"/>
            <a:r>
              <a:rPr lang="it-IT" sz="2000">
                <a:solidFill>
                  <a:srgbClr val="FFFFFF"/>
                </a:solidFill>
              </a:rPr>
              <a:t>With Language Models</a:t>
            </a:r>
          </a:p>
          <a:p>
            <a:pPr algn="l"/>
            <a:endParaRPr lang="it-IT" sz="2000">
              <a:solidFill>
                <a:srgbClr val="FFFFFF"/>
              </a:solidFill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magine 9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40BC51E7-6234-2398-834A-9D106B94432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050" y="280984"/>
            <a:ext cx="558452" cy="814636"/>
          </a:xfrm>
          <a:prstGeom prst="rect">
            <a:avLst/>
          </a:prstGeom>
        </p:spPr>
      </p:pic>
      <p:pic>
        <p:nvPicPr>
          <p:cNvPr id="14" name="Immagine 13" descr="Immagine che contiene Policromia, schermata, Elementi grafici, grafica&#10;&#10;Descrizione generata automaticamente">
            <a:extLst>
              <a:ext uri="{FF2B5EF4-FFF2-40B4-BE49-F238E27FC236}">
                <a16:creationId xmlns:a16="http://schemas.microsoft.com/office/drawing/2014/main" id="{F5042AEB-B56A-1BE5-5CC5-F492B7ED2736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2016" y="371163"/>
            <a:ext cx="895666" cy="634278"/>
          </a:xfrm>
          <a:prstGeom prst="rect">
            <a:avLst/>
          </a:prstGeom>
        </p:spPr>
      </p:pic>
      <p:pic>
        <p:nvPicPr>
          <p:cNvPr id="16" name="Immagine 15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37886476-B71C-967E-9C7C-EEBD0A3847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1593" y="228488"/>
            <a:ext cx="757545" cy="919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310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25D47D-EB80-C73F-77B8-F0E4FABC0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33AB7F73-EBE5-628E-EF20-FE279FA05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75D74C65-B467-9C83-223B-1A5D17C2A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47">
            <a:extLst>
              <a:ext uri="{FF2B5EF4-FFF2-40B4-BE49-F238E27FC236}">
                <a16:creationId xmlns:a16="http://schemas.microsoft.com/office/drawing/2014/main" id="{FE1193D1-7D18-D37C-74E2-7759DF2E61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4724" r="68734" b="1726"/>
          <a:stretch/>
        </p:blipFill>
        <p:spPr>
          <a:xfrm>
            <a:off x="-56000" y="0"/>
            <a:ext cx="12304000" cy="68580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AB30A71A-D8D8-D963-E15D-8C4157BDD3E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rgbClr val="4472C4">
                <a:shade val="45000"/>
                <a:satMod val="135000"/>
              </a:srgb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18099947">
            <a:off x="-5869055" y="-2205966"/>
            <a:ext cx="12191981" cy="6857989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86D378D9-1BA0-6B0C-E013-4F31B60A4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7A7A3ABD-83A8-09F1-795E-5966490D0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57C9A648-EF3C-D9A8-6823-A8C5DE1CA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862C4BAF-1F30-32D2-F3E7-C1ADF945C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DFCAB13-EE96-8D3F-A116-1C5FA8674954}"/>
              </a:ext>
            </a:extLst>
          </p:cNvPr>
          <p:cNvSpPr txBox="1">
            <a:spLocks/>
          </p:cNvSpPr>
          <p:nvPr/>
        </p:nvSpPr>
        <p:spPr>
          <a:xfrm>
            <a:off x="290707" y="-47605"/>
            <a:ext cx="2162175" cy="8540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BDE6A615-B47F-D380-1699-52086E95F7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499584" y="1337402"/>
            <a:ext cx="2096772" cy="1622502"/>
          </a:xfrm>
          <a:prstGeom prst="rect">
            <a:avLst/>
          </a:prstGeom>
        </p:spPr>
      </p:pic>
      <p:cxnSp>
        <p:nvCxnSpPr>
          <p:cNvPr id="13" name="Connettore curvo 12">
            <a:extLst>
              <a:ext uri="{FF2B5EF4-FFF2-40B4-BE49-F238E27FC236}">
                <a16:creationId xmlns:a16="http://schemas.microsoft.com/office/drawing/2014/main" id="{0383D394-112F-2E30-751A-40FD936030AF}"/>
              </a:ext>
            </a:extLst>
          </p:cNvPr>
          <p:cNvCxnSpPr>
            <a:cxnSpLocks/>
          </p:cNvCxnSpPr>
          <p:nvPr/>
        </p:nvCxnSpPr>
        <p:spPr>
          <a:xfrm flipV="1">
            <a:off x="4358430" y="2312204"/>
            <a:ext cx="723904" cy="647700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curvo 13">
            <a:extLst>
              <a:ext uri="{FF2B5EF4-FFF2-40B4-BE49-F238E27FC236}">
                <a16:creationId xmlns:a16="http://schemas.microsoft.com/office/drawing/2014/main" id="{8BC8178D-4D44-1C23-93D2-FEBD6B144A2E}"/>
              </a:ext>
            </a:extLst>
          </p:cNvPr>
          <p:cNvCxnSpPr>
            <a:cxnSpLocks/>
          </p:cNvCxnSpPr>
          <p:nvPr/>
        </p:nvCxnSpPr>
        <p:spPr>
          <a:xfrm>
            <a:off x="7823200" y="1295400"/>
            <a:ext cx="1788904" cy="981074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5CAEEE97-FCE8-8634-D84E-7B5DAD5C025E}"/>
              </a:ext>
            </a:extLst>
          </p:cNvPr>
          <p:cNvCxnSpPr>
            <a:cxnSpLocks/>
          </p:cNvCxnSpPr>
          <p:nvPr/>
        </p:nvCxnSpPr>
        <p:spPr>
          <a:xfrm>
            <a:off x="1851025" y="3676650"/>
            <a:ext cx="0" cy="1806318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398C8DAF-05CD-17FA-C595-11F2FEACEA49}"/>
              </a:ext>
            </a:extLst>
          </p:cNvPr>
          <p:cNvCxnSpPr>
            <a:cxnSpLocks/>
          </p:cNvCxnSpPr>
          <p:nvPr/>
        </p:nvCxnSpPr>
        <p:spPr>
          <a:xfrm>
            <a:off x="1851025" y="4435218"/>
            <a:ext cx="93300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94C6129B-3036-5F54-1220-E8D3FD03A112}"/>
              </a:ext>
            </a:extLst>
          </p:cNvPr>
          <p:cNvCxnSpPr>
            <a:cxnSpLocks/>
          </p:cNvCxnSpPr>
          <p:nvPr/>
        </p:nvCxnSpPr>
        <p:spPr>
          <a:xfrm>
            <a:off x="1851025" y="5474919"/>
            <a:ext cx="93300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7A7CA18-F9AC-BF7D-06A5-A8B98844A5CF}"/>
              </a:ext>
            </a:extLst>
          </p:cNvPr>
          <p:cNvSpPr txBox="1"/>
          <p:nvPr/>
        </p:nvSpPr>
        <p:spPr>
          <a:xfrm>
            <a:off x="9665062" y="3266921"/>
            <a:ext cx="17240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1050" b="0" i="1" u="none" strike="noStrike" baseline="0" dirty="0">
                <a:solidFill>
                  <a:schemeClr val="bg1"/>
                </a:solidFill>
                <a:latin typeface="Arial-ItalicMT"/>
              </a:rPr>
              <a:t>E. coli K12 MG1655 </a:t>
            </a:r>
            <a:r>
              <a:rPr lang="el-GR" sz="1050" b="0" i="1" u="none" strike="noStrike" baseline="0" dirty="0">
                <a:solidFill>
                  <a:schemeClr val="bg1"/>
                </a:solidFill>
                <a:latin typeface="Arial-ItalicMT"/>
              </a:rPr>
              <a:t>Δ</a:t>
            </a:r>
            <a:r>
              <a:rPr lang="it-IT" sz="1050" b="0" i="1" u="none" strike="noStrike" baseline="0" dirty="0">
                <a:solidFill>
                  <a:schemeClr val="bg1"/>
                </a:solidFill>
                <a:latin typeface="Arial-ItalicMT"/>
              </a:rPr>
              <a:t>RM</a:t>
            </a:r>
            <a:endParaRPr lang="it-IT" sz="1050" i="1" dirty="0">
              <a:solidFill>
                <a:schemeClr val="bg1"/>
              </a:solidFill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0ECC60D-80F8-BA71-64E4-86376800EFF6}"/>
              </a:ext>
            </a:extLst>
          </p:cNvPr>
          <p:cNvSpPr txBox="1"/>
          <p:nvPr/>
        </p:nvSpPr>
        <p:spPr>
          <a:xfrm>
            <a:off x="3060972" y="4250552"/>
            <a:ext cx="118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>
                <a:solidFill>
                  <a:schemeClr val="bg1"/>
                </a:solidFill>
              </a:rPr>
              <a:t>Tail</a:t>
            </a:r>
            <a:r>
              <a:rPr lang="it-IT" b="1" dirty="0">
                <a:solidFill>
                  <a:schemeClr val="bg1"/>
                </a:solidFill>
              </a:rPr>
              <a:t> </a:t>
            </a:r>
            <a:r>
              <a:rPr lang="it-IT" b="1" dirty="0" err="1">
                <a:solidFill>
                  <a:schemeClr val="bg1"/>
                </a:solidFill>
              </a:rPr>
              <a:t>fibers</a:t>
            </a:r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3E01090-EE64-1AB8-3D9C-69A2734E74EE}"/>
              </a:ext>
            </a:extLst>
          </p:cNvPr>
          <p:cNvSpPr txBox="1"/>
          <p:nvPr/>
        </p:nvSpPr>
        <p:spPr>
          <a:xfrm>
            <a:off x="3060972" y="5290253"/>
            <a:ext cx="838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Others</a:t>
            </a:r>
            <a:r>
              <a:rPr lang="it-IT" dirty="0"/>
              <a:t> </a:t>
            </a:r>
          </a:p>
        </p:txBody>
      </p: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0D8142E3-08C4-4CE8-F3E7-01A51B1EA492}"/>
              </a:ext>
            </a:extLst>
          </p:cNvPr>
          <p:cNvGrpSpPr/>
          <p:nvPr/>
        </p:nvGrpSpPr>
        <p:grpSpPr>
          <a:xfrm>
            <a:off x="5820788" y="3871624"/>
            <a:ext cx="4218798" cy="2766316"/>
            <a:chOff x="5121121" y="3892794"/>
            <a:chExt cx="4218798" cy="2766316"/>
          </a:xfrm>
        </p:grpSpPr>
        <p:sp>
          <p:nvSpPr>
            <p:cNvPr id="41" name="CasellaDiTesto 40">
              <a:extLst>
                <a:ext uri="{FF2B5EF4-FFF2-40B4-BE49-F238E27FC236}">
                  <a16:creationId xmlns:a16="http://schemas.microsoft.com/office/drawing/2014/main" id="{706CE80D-BEF6-9647-8D27-AA29C55CCED5}"/>
                </a:ext>
              </a:extLst>
            </p:cNvPr>
            <p:cNvSpPr txBox="1"/>
            <p:nvPr/>
          </p:nvSpPr>
          <p:spPr>
            <a:xfrm>
              <a:off x="5121121" y="6289778"/>
              <a:ext cx="35182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 err="1">
                  <a:solidFill>
                    <a:schemeClr val="bg1"/>
                  </a:solidFill>
                </a:rPr>
                <a:t>Labeling</a:t>
              </a:r>
              <a:r>
                <a:rPr lang="it-IT" b="1" dirty="0">
                  <a:solidFill>
                    <a:schemeClr val="bg1"/>
                  </a:solidFill>
                </a:rPr>
                <a:t> rules</a:t>
              </a:r>
            </a:p>
          </p:txBody>
        </p:sp>
        <p:pic>
          <p:nvPicPr>
            <p:cNvPr id="42" name="Immagine 41">
              <a:extLst>
                <a:ext uri="{FF2B5EF4-FFF2-40B4-BE49-F238E27FC236}">
                  <a16:creationId xmlns:a16="http://schemas.microsoft.com/office/drawing/2014/main" id="{C9AEF1FF-7A30-8EFD-B88D-5C86A7DF7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121121" y="3892794"/>
              <a:ext cx="4218798" cy="2456901"/>
            </a:xfrm>
            <a:prstGeom prst="rect">
              <a:avLst/>
            </a:prstGeom>
          </p:spPr>
        </p:pic>
      </p:grpSp>
      <p:pic>
        <p:nvPicPr>
          <p:cNvPr id="43" name="Immagine 42">
            <a:extLst>
              <a:ext uri="{FF2B5EF4-FFF2-40B4-BE49-F238E27FC236}">
                <a16:creationId xmlns:a16="http://schemas.microsoft.com/office/drawing/2014/main" id="{85588A39-B2D9-5356-0F7B-C82E7150F25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2786" y="2761782"/>
            <a:ext cx="4045644" cy="1404919"/>
          </a:xfrm>
          <a:prstGeom prst="rect">
            <a:avLst/>
          </a:prstGeom>
        </p:spPr>
      </p:pic>
      <p:pic>
        <p:nvPicPr>
          <p:cNvPr id="44" name="Immagine 43">
            <a:extLst>
              <a:ext uri="{FF2B5EF4-FFF2-40B4-BE49-F238E27FC236}">
                <a16:creationId xmlns:a16="http://schemas.microsoft.com/office/drawing/2014/main" id="{E5F9586D-17F5-4288-B484-86245C38B21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35292" y="1150730"/>
            <a:ext cx="3340489" cy="1936886"/>
          </a:xfrm>
          <a:prstGeom prst="rect">
            <a:avLst/>
          </a:prstGeom>
        </p:spPr>
      </p:pic>
      <p:pic>
        <p:nvPicPr>
          <p:cNvPr id="45" name="Immagine 44">
            <a:extLst>
              <a:ext uri="{FF2B5EF4-FFF2-40B4-BE49-F238E27FC236}">
                <a16:creationId xmlns:a16="http://schemas.microsoft.com/office/drawing/2014/main" id="{9F703C89-A622-6CF5-0292-D561647634E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665062" y="1785937"/>
            <a:ext cx="2077956" cy="160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514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530C7D-5CE3-1E24-DEBC-7C424B0FBB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47A4B2DF-9B6B-F9ED-9860-BD8111C37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BDF2FA1B-471F-14AE-B8BD-39C1C0262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47">
            <a:extLst>
              <a:ext uri="{FF2B5EF4-FFF2-40B4-BE49-F238E27FC236}">
                <a16:creationId xmlns:a16="http://schemas.microsoft.com/office/drawing/2014/main" id="{31B3FDAB-DD10-1CEC-FFAC-74B6B03A31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4724" r="68734" b="1726"/>
          <a:stretch/>
        </p:blipFill>
        <p:spPr>
          <a:xfrm>
            <a:off x="-56000" y="0"/>
            <a:ext cx="12304000" cy="68580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A235616F-A592-A5C8-F22A-7AD3BAD0AC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rgbClr val="4472C4">
                <a:shade val="45000"/>
                <a:satMod val="135000"/>
              </a:srgb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18099947">
            <a:off x="-5869055" y="-2205966"/>
            <a:ext cx="12191981" cy="6857989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113E8E5-4C38-B559-A4F2-C47855285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D7576F7C-A5D6-EA80-92A0-E0E6C6BF19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0F9D81C9-3A35-27FA-B123-8080882AB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EEF10DF5-9215-51FE-D3DF-B9CE4832D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564192D2-0727-B194-09ED-CA185CDC97FA}"/>
              </a:ext>
            </a:extLst>
          </p:cNvPr>
          <p:cNvSpPr txBox="1">
            <a:spLocks/>
          </p:cNvSpPr>
          <p:nvPr/>
        </p:nvSpPr>
        <p:spPr>
          <a:xfrm>
            <a:off x="323203" y="-1"/>
            <a:ext cx="2938829" cy="829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800" b="1" dirty="0">
                <a:solidFill>
                  <a:schemeClr val="bg1"/>
                </a:solidFill>
              </a:rPr>
              <a:t>Datasets</a:t>
            </a:r>
            <a:endParaRPr lang="it-IT" sz="66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3C47E500-CEFF-8374-33D4-23423602C5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333634"/>
              </p:ext>
            </p:extLst>
          </p:nvPr>
        </p:nvGraphicFramePr>
        <p:xfrm>
          <a:off x="4701540" y="2545079"/>
          <a:ext cx="6776720" cy="22250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4442971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119534175"/>
                    </a:ext>
                  </a:extLst>
                </a:gridCol>
                <a:gridCol w="1358054">
                  <a:extLst>
                    <a:ext uri="{9D8B030D-6E8A-4147-A177-3AD203B41FA5}">
                      <a16:colId xmlns:a16="http://schemas.microsoft.com/office/drawing/2014/main" val="402251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Phage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Bacteria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Interaction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370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TQVLMRGAFCNPSYEDKHIB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WHRQYTVIFNGKPCELSAM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661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YSIVDCRGAKTHQWMEFLP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RFHVKPTSMQCNWILYADG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565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MNGRSQIVHLKTDYACWPF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KWFVPMARLCQYNDHIGST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9780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LDTYQGPHMFAVRWCEKIN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QEHTGRNSPCFMLVKWYDI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190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AWKFNVRYCILSDEPTGQH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YPSIRVGQDWAFCLTNEKM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995042"/>
                  </a:ext>
                </a:extLst>
              </a:tr>
            </a:tbl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0F9C7B5B-E6AF-85B7-DFF2-C499E36D576C}"/>
              </a:ext>
            </a:extLst>
          </p:cNvPr>
          <p:cNvSpPr txBox="1"/>
          <p:nvPr/>
        </p:nvSpPr>
        <p:spPr>
          <a:xfrm>
            <a:off x="4701540" y="4770119"/>
            <a:ext cx="1363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Model input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705811E-03CD-3F6E-CAF1-078B8A2F54CB}"/>
              </a:ext>
            </a:extLst>
          </p:cNvPr>
          <p:cNvSpPr txBox="1"/>
          <p:nvPr/>
        </p:nvSpPr>
        <p:spPr>
          <a:xfrm>
            <a:off x="1574800" y="3242100"/>
            <a:ext cx="2324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bg1"/>
                </a:solidFill>
              </a:rPr>
              <a:t>Positives</a:t>
            </a:r>
            <a:r>
              <a:rPr lang="it-IT" sz="2400" dirty="0">
                <a:solidFill>
                  <a:schemeClr val="bg1"/>
                </a:solidFill>
              </a:rPr>
              <a:t>: 107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Total: 1112</a:t>
            </a:r>
          </a:p>
        </p:txBody>
      </p:sp>
    </p:spTree>
    <p:extLst>
      <p:ext uri="{BB962C8B-B14F-4D97-AF65-F5344CB8AC3E}">
        <p14:creationId xmlns:p14="http://schemas.microsoft.com/office/powerpoint/2010/main" val="4087375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uppo 55">
            <a:extLst>
              <a:ext uri="{FF2B5EF4-FFF2-40B4-BE49-F238E27FC236}">
                <a16:creationId xmlns:a16="http://schemas.microsoft.com/office/drawing/2014/main" id="{4ED813DD-9638-2B3B-17F1-8E854DE7CC2F}"/>
              </a:ext>
            </a:extLst>
          </p:cNvPr>
          <p:cNvGrpSpPr/>
          <p:nvPr/>
        </p:nvGrpSpPr>
        <p:grpSpPr>
          <a:xfrm>
            <a:off x="-147058" y="5232308"/>
            <a:ext cx="11019587" cy="2275066"/>
            <a:chOff x="1138095" y="3196192"/>
            <a:chExt cx="11019587" cy="2275066"/>
          </a:xfrm>
        </p:grpSpPr>
        <p:grpSp>
          <p:nvGrpSpPr>
            <p:cNvPr id="11" name="Gruppo 10">
              <a:extLst>
                <a:ext uri="{FF2B5EF4-FFF2-40B4-BE49-F238E27FC236}">
                  <a16:creationId xmlns:a16="http://schemas.microsoft.com/office/drawing/2014/main" id="{553A1A5B-97D1-FA7B-4BB1-66B5DA8EAFCD}"/>
                </a:ext>
              </a:extLst>
            </p:cNvPr>
            <p:cNvGrpSpPr/>
            <p:nvPr/>
          </p:nvGrpSpPr>
          <p:grpSpPr>
            <a:xfrm>
              <a:off x="6503075" y="3368610"/>
              <a:ext cx="2083249" cy="1930230"/>
              <a:chOff x="2697480" y="1736408"/>
              <a:chExt cx="7010400" cy="7010400"/>
            </a:xfrm>
          </p:grpSpPr>
          <p:pic>
            <p:nvPicPr>
              <p:cNvPr id="12" name="Immagine 11" descr="Immagine che contiene bilancia&#10;&#10;Descrizione generata automaticamente">
                <a:extLst>
                  <a:ext uri="{FF2B5EF4-FFF2-40B4-BE49-F238E27FC236}">
                    <a16:creationId xmlns:a16="http://schemas.microsoft.com/office/drawing/2014/main" id="{CE42D9AF-1BD4-C900-EB7C-E43104D7C5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>
                            <a14:foregroundMark x1="49512" y1="26758" x2="49121" y2="26563"/>
                            <a14:foregroundMark x1="49805" y1="25195" x2="50195" y2="25684"/>
                            <a14:foregroundMark x1="20703" y1="62109" x2="27637" y2="65234"/>
                            <a14:foregroundMark x1="27637" y1="65234" x2="27930" y2="63770"/>
                            <a14:foregroundMark x1="64355" y1="63867" x2="71875" y2="64063"/>
                            <a14:foregroundMark x1="71875" y1="64063" x2="72754" y2="65918"/>
                            <a14:foregroundMark x1="47266" y1="78711" x2="54980" y2="78027"/>
                            <a14:foregroundMark x1="67090" y1="79492" x2="67090" y2="80176"/>
                            <a14:foregroundMark x1="71191" y1="79785" x2="71680" y2="79980"/>
                            <a14:foregroundMark x1="75293" y1="80078" x2="75293" y2="80078"/>
                            <a14:foregroundMark x1="32422" y1="79688" x2="32324" y2="80176"/>
                            <a14:foregroundMark x1="28809" y1="80176" x2="28125" y2="80176"/>
                            <a14:foregroundMark x1="23633" y1="79980" x2="23633" y2="7998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97480" y="1736408"/>
                <a:ext cx="7010400" cy="7010400"/>
              </a:xfrm>
              <a:prstGeom prst="rect">
                <a:avLst/>
              </a:prstGeom>
            </p:spPr>
          </p:pic>
          <p:pic>
            <p:nvPicPr>
              <p:cNvPr id="13" name="Immagine 12">
                <a:extLst>
                  <a:ext uri="{FF2B5EF4-FFF2-40B4-BE49-F238E27FC236}">
                    <a16:creationId xmlns:a16="http://schemas.microsoft.com/office/drawing/2014/main" id="{CA5BC0C1-6828-59D7-D39F-8F38D3F413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763677">
                <a:off x="3738921" y="5107984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14" name="Immagine 13">
                <a:extLst>
                  <a:ext uri="{FF2B5EF4-FFF2-40B4-BE49-F238E27FC236}">
                    <a16:creationId xmlns:a16="http://schemas.microsoft.com/office/drawing/2014/main" id="{8361D4D7-4D6C-0B32-AA48-F527A3BB01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270823">
                <a:off x="4274741" y="5072139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15" name="Immagine 14">
                <a:extLst>
                  <a:ext uri="{FF2B5EF4-FFF2-40B4-BE49-F238E27FC236}">
                    <a16:creationId xmlns:a16="http://schemas.microsoft.com/office/drawing/2014/main" id="{AE69A683-FEB2-5D94-0AFF-EA79741F18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938027">
                <a:off x="4464502" y="5127860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16" name="Immagine 15">
                <a:extLst>
                  <a:ext uri="{FF2B5EF4-FFF2-40B4-BE49-F238E27FC236}">
                    <a16:creationId xmlns:a16="http://schemas.microsoft.com/office/drawing/2014/main" id="{8245D12C-EE08-91F6-8DD1-92C1CC01ED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420965">
                <a:off x="4032522" y="5072138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17" name="Immagine 16">
                <a:extLst>
                  <a:ext uri="{FF2B5EF4-FFF2-40B4-BE49-F238E27FC236}">
                    <a16:creationId xmlns:a16="http://schemas.microsoft.com/office/drawing/2014/main" id="{84842D74-BA30-16CA-D6CD-9805569A65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3580498">
                <a:off x="3993874" y="4628842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18" name="Immagine 17">
                <a:extLst>
                  <a:ext uri="{FF2B5EF4-FFF2-40B4-BE49-F238E27FC236}">
                    <a16:creationId xmlns:a16="http://schemas.microsoft.com/office/drawing/2014/main" id="{F5F2E5A5-16BE-CC10-7C35-93ED547466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428402">
                <a:off x="4321081" y="4725865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19" name="Immagine 18">
                <a:extLst>
                  <a:ext uri="{FF2B5EF4-FFF2-40B4-BE49-F238E27FC236}">
                    <a16:creationId xmlns:a16="http://schemas.microsoft.com/office/drawing/2014/main" id="{D95B9875-9461-DF4D-742C-2F225F523B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651663">
                <a:off x="7496011" y="5132584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20" name="Immagine 19">
                <a:extLst>
                  <a:ext uri="{FF2B5EF4-FFF2-40B4-BE49-F238E27FC236}">
                    <a16:creationId xmlns:a16="http://schemas.microsoft.com/office/drawing/2014/main" id="{F9A9339F-1583-335F-244D-D97DE409D2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0735833">
                <a:off x="7232362" y="5108079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21" name="Immagine 20">
                <a:extLst>
                  <a:ext uri="{FF2B5EF4-FFF2-40B4-BE49-F238E27FC236}">
                    <a16:creationId xmlns:a16="http://schemas.microsoft.com/office/drawing/2014/main" id="{1A4650D2-7AB4-6098-3A29-73E0948039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646019">
                <a:off x="6961922" y="5117721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22" name="Immagine 21">
                <a:extLst>
                  <a:ext uri="{FF2B5EF4-FFF2-40B4-BE49-F238E27FC236}">
                    <a16:creationId xmlns:a16="http://schemas.microsoft.com/office/drawing/2014/main" id="{0834F073-B5FD-CF42-9F11-662C921541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25821">
                <a:off x="6752618" y="5117721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23" name="Immagine 22">
                <a:extLst>
                  <a:ext uri="{FF2B5EF4-FFF2-40B4-BE49-F238E27FC236}">
                    <a16:creationId xmlns:a16="http://schemas.microsoft.com/office/drawing/2014/main" id="{ACC80059-6A82-42DA-33CB-0A693255F7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0385026">
                <a:off x="7017687" y="4715053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24" name="Immagine 23">
                <a:extLst>
                  <a:ext uri="{FF2B5EF4-FFF2-40B4-BE49-F238E27FC236}">
                    <a16:creationId xmlns:a16="http://schemas.microsoft.com/office/drawing/2014/main" id="{1ECF27B8-3E9E-99AD-6486-03D99FB075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0661310">
                <a:off x="7315176" y="4728636"/>
                <a:ext cx="1065266" cy="1312096"/>
              </a:xfrm>
              <a:prstGeom prst="rect">
                <a:avLst/>
              </a:prstGeom>
            </p:spPr>
          </p:pic>
        </p:grpSp>
        <p:grpSp>
          <p:nvGrpSpPr>
            <p:cNvPr id="55" name="Gruppo 54">
              <a:extLst>
                <a:ext uri="{FF2B5EF4-FFF2-40B4-BE49-F238E27FC236}">
                  <a16:creationId xmlns:a16="http://schemas.microsoft.com/office/drawing/2014/main" id="{F63C3FA1-F5B7-ED0E-A462-A3CF39A82458}"/>
                </a:ext>
              </a:extLst>
            </p:cNvPr>
            <p:cNvGrpSpPr/>
            <p:nvPr/>
          </p:nvGrpSpPr>
          <p:grpSpPr>
            <a:xfrm>
              <a:off x="1138095" y="3196192"/>
              <a:ext cx="11019587" cy="2275066"/>
              <a:chOff x="1138095" y="3196192"/>
              <a:chExt cx="11019587" cy="2275066"/>
            </a:xfrm>
          </p:grpSpPr>
          <p:pic>
            <p:nvPicPr>
              <p:cNvPr id="8" name="Immagine 7">
                <a:extLst>
                  <a:ext uri="{FF2B5EF4-FFF2-40B4-BE49-F238E27FC236}">
                    <a16:creationId xmlns:a16="http://schemas.microsoft.com/office/drawing/2014/main" id="{C3841488-C3F7-4FFE-CDF0-8766D0EFD8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alphaModFix amt="20000"/>
              </a:blip>
              <a:stretch>
                <a:fillRect/>
              </a:stretch>
            </p:blipFill>
            <p:spPr>
              <a:xfrm>
                <a:off x="1138095" y="3842822"/>
                <a:ext cx="2843678" cy="981807"/>
              </a:xfrm>
              <a:prstGeom prst="rect">
                <a:avLst/>
              </a:prstGeom>
            </p:spPr>
          </p:pic>
          <p:pic>
            <p:nvPicPr>
              <p:cNvPr id="9" name="Immagine 8" descr="Immagine che contiene altoparlante, Fotografia di nature morte, bianco e nero, arte&#10;&#10;Descrizione generata automaticamente">
                <a:extLst>
                  <a:ext uri="{FF2B5EF4-FFF2-40B4-BE49-F238E27FC236}">
                    <a16:creationId xmlns:a16="http://schemas.microsoft.com/office/drawing/2014/main" id="{28F6BCA5-0274-808B-35A5-83E7B5EEBB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alphaModFix amt="5000"/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7715" b="90625" l="9961" r="89844">
                            <a14:foregroundMark x1="25879" y1="7715" x2="31152" y2="9473"/>
                            <a14:foregroundMark x1="75781" y1="90137" x2="76074" y2="90625"/>
                            <a14:foregroundMark x1="18262" y1="72266" x2="18262" y2="72266"/>
                            <a14:foregroundMark x1="18066" y1="72363" x2="18066" y2="72754"/>
                            <a14:foregroundMark x1="17773" y1="70508" x2="18066" y2="71484"/>
                            <a14:foregroundMark x1="18555" y1="72852" x2="18164" y2="73535"/>
                            <a14:foregroundMark x1="17773" y1="71094" x2="18293" y2="78511"/>
                            <a14:foregroundMark x1="18066" y1="73145" x2="17919" y2="78813"/>
                            <a14:foregroundMark x1="18164" y1="81055" x2="18555" y2="73145"/>
                            <a14:backgroundMark x1="14453" y1="72754" x2="15918" y2="78223"/>
                            <a14:backgroundMark x1="16602" y1="78516" x2="16309" y2="80078"/>
                            <a14:backgroundMark x1="16797" y1="78711" x2="16602" y2="80859"/>
                          </a14:backgroundRemoval>
                        </a14:imgEffect>
                        <a14:imgEffect>
                          <a14:colorTemperature colorTemp="47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4367436" y="3196193"/>
                <a:ext cx="2275065" cy="2275065"/>
              </a:xfrm>
              <a:prstGeom prst="rect">
                <a:avLst/>
              </a:prstGeom>
              <a:effectLst/>
            </p:spPr>
          </p:pic>
          <p:pic>
            <p:nvPicPr>
              <p:cNvPr id="10" name="Immagine 9" descr="Immagine che contiene schizzo, disegno, diagramma, design&#10;&#10;Descrizione generata automaticamente">
                <a:extLst>
                  <a:ext uri="{FF2B5EF4-FFF2-40B4-BE49-F238E27FC236}">
                    <a16:creationId xmlns:a16="http://schemas.microsoft.com/office/drawing/2014/main" id="{8D2DA7DE-24FD-86AF-D3E3-F1BCE71DA3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alphaModFix amt="20000"/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9473" b="91895" l="9961" r="89844">
                            <a14:foregroundMark x1="37891" y1="25977" x2="37891" y2="25977"/>
                            <a14:foregroundMark x1="35059" y1="29883" x2="35645" y2="30078"/>
                            <a14:foregroundMark x1="32227" y1="42090" x2="32227" y2="42090"/>
                            <a14:foregroundMark x1="27148" y1="41504" x2="27148" y2="41504"/>
                            <a14:foregroundMark x1="25977" y1="44531" x2="25977" y2="44531"/>
                            <a14:foregroundMark x1="23438" y1="47852" x2="23438" y2="47852"/>
                            <a14:foregroundMark x1="26855" y1="48047" x2="26855" y2="48047"/>
                            <a14:foregroundMark x1="27246" y1="46289" x2="27246" y2="46289"/>
                            <a14:foregroundMark x1="32324" y1="47070" x2="32324" y2="47070"/>
                            <a14:foregroundMark x1="34375" y1="49023" x2="34375" y2="49023"/>
                            <a14:foregroundMark x1="31934" y1="49121" x2="31934" y2="49121"/>
                            <a14:foregroundMark x1="30371" y1="49023" x2="30371" y2="49023"/>
                            <a14:foregroundMark x1="19629" y1="61035" x2="19629" y2="61035"/>
                            <a14:foregroundMark x1="19434" y1="66602" x2="19434" y2="66602"/>
                            <a14:foregroundMark x1="19531" y1="64063" x2="19531" y2="64063"/>
                            <a14:foregroundMark x1="18750" y1="64063" x2="18750" y2="64063"/>
                            <a14:foregroundMark x1="17480" y1="63965" x2="17480" y2="63965"/>
                            <a14:foregroundMark x1="17480" y1="60938" x2="17480" y2="60938"/>
                            <a14:foregroundMark x1="15527" y1="68066" x2="15527" y2="68066"/>
                            <a14:foregroundMark x1="20410" y1="73828" x2="20410" y2="73828"/>
                            <a14:foregroundMark x1="27930" y1="74023" x2="27930" y2="74023"/>
                            <a14:foregroundMark x1="31738" y1="74023" x2="31738" y2="74023"/>
                            <a14:foregroundMark x1="32910" y1="74121" x2="32910" y2="74121"/>
                            <a14:foregroundMark x1="34473" y1="77441" x2="34473" y2="77441"/>
                            <a14:foregroundMark x1="31934" y1="77441" x2="31934" y2="77441"/>
                            <a14:foregroundMark x1="30469" y1="77734" x2="30469" y2="77734"/>
                            <a14:foregroundMark x1="22070" y1="77539" x2="22070" y2="77539"/>
                            <a14:foregroundMark x1="13965" y1="89941" x2="13965" y2="89941"/>
                            <a14:foregroundMark x1="15430" y1="89844" x2="15430" y2="89844"/>
                            <a14:foregroundMark x1="17090" y1="89746" x2="17090" y2="89746"/>
                            <a14:foregroundMark x1="20703" y1="89648" x2="20703" y2="89648"/>
                            <a14:foregroundMark x1="27441" y1="89648" x2="27441" y2="89648"/>
                            <a14:foregroundMark x1="27441" y1="91699" x2="27441" y2="91699"/>
                            <a14:foregroundMark x1="50391" y1="90820" x2="50391" y2="90820"/>
                            <a14:foregroundMark x1="58984" y1="91699" x2="58984" y2="91699"/>
                            <a14:foregroundMark x1="80078" y1="91895" x2="80078" y2="91895"/>
                            <a14:foregroundMark x1="84180" y1="89941" x2="84180" y2="89941"/>
                            <a14:foregroundMark x1="86328" y1="89746" x2="86328" y2="89746"/>
                            <a14:foregroundMark x1="87207" y1="89844" x2="87207" y2="89844"/>
                            <a14:foregroundMark x1="88770" y1="89746" x2="88770" y2="89746"/>
                            <a14:foregroundMark x1="80762" y1="80371" x2="80762" y2="80371"/>
                            <a14:foregroundMark x1="76758" y1="79004" x2="76758" y2="79004"/>
                            <a14:foregroundMark x1="64355" y1="80566" x2="64355" y2="80566"/>
                            <a14:foregroundMark x1="54199" y1="75488" x2="54199" y2="75488"/>
                            <a14:foregroundMark x1="48340" y1="75586" x2="48340" y2="75586"/>
                            <a14:foregroundMark x1="45508" y1="78125" x2="45508" y2="78125"/>
                            <a14:foregroundMark x1="38184" y1="73926" x2="38184" y2="73926"/>
                            <a14:foregroundMark x1="29688" y1="62109" x2="29688" y2="62109"/>
                            <a14:foregroundMark x1="25586" y1="62305" x2="25586" y2="62305"/>
                            <a14:foregroundMark x1="29785" y1="66406" x2="29785" y2="66406"/>
                            <a14:foregroundMark x1="31738" y1="66504" x2="31738" y2="66504"/>
                            <a14:foregroundMark x1="32910" y1="66406" x2="32910" y2="66406"/>
                            <a14:foregroundMark x1="38867" y1="66309" x2="38867" y2="66309"/>
                            <a14:foregroundMark x1="35254" y1="58984" x2="35254" y2="58984"/>
                            <a14:foregroundMark x1="29590" y1="57520" x2="29590" y2="57520"/>
                            <a14:foregroundMark x1="35254" y1="59180" x2="35254" y2="59180"/>
                            <a14:foregroundMark x1="35547" y1="59863" x2="35547" y2="59863"/>
                            <a14:foregroundMark x1="25977" y1="44531" x2="25977" y2="44531"/>
                            <a14:foregroundMark x1="25781" y1="44141" x2="25781" y2="44141"/>
                            <a14:foregroundMark x1="25781" y1="44629" x2="25781" y2="44629"/>
                            <a14:foregroundMark x1="26074" y1="44727" x2="26074" y2="44727"/>
                            <a14:foregroundMark x1="26074" y1="44629" x2="26074" y2="44629"/>
                            <a14:foregroundMark x1="26074" y1="44629" x2="26074" y2="44629"/>
                            <a14:foregroundMark x1="38379" y1="30176" x2="38379" y2="30176"/>
                            <a14:foregroundMark x1="42480" y1="29883" x2="42480" y2="29883"/>
                            <a14:foregroundMark x1="42480" y1="23633" x2="42480" y2="23633"/>
                            <a14:foregroundMark x1="41309" y1="22363" x2="41309" y2="22363"/>
                            <a14:foregroundMark x1="43262" y1="20117" x2="43262" y2="20117"/>
                            <a14:foregroundMark x1="51270" y1="9473" x2="51270" y2="9473"/>
                            <a14:foregroundMark x1="58105" y1="19922" x2="58105" y2="19922"/>
                            <a14:foregroundMark x1="56641" y1="23535" x2="56641" y2="23535"/>
                            <a14:foregroundMark x1="56836" y1="25781" x2="56836" y2="25781"/>
                            <a14:foregroundMark x1="58008" y1="25684" x2="58008" y2="25684"/>
                            <a14:foregroundMark x1="62207" y1="25684" x2="62207" y2="25684"/>
                            <a14:foregroundMark x1="64648" y1="27051" x2="64648" y2="27051"/>
                            <a14:foregroundMark x1="58594" y1="31641" x2="58594" y2="31641"/>
                            <a14:foregroundMark x1="59766" y1="31641" x2="59766" y2="31641"/>
                            <a14:foregroundMark x1="61816" y1="31445" x2="61816" y2="31445"/>
                            <a14:foregroundMark x1="67285" y1="30078" x2="67285" y2="30078"/>
                            <a14:foregroundMark x1="67285" y1="33691" x2="67285" y2="33691"/>
                            <a14:foregroundMark x1="65234" y1="41992" x2="65234" y2="41992"/>
                            <a14:foregroundMark x1="64844" y1="44922" x2="64844" y2="44922"/>
                            <a14:foregroundMark x1="63379" y1="45215" x2="63379" y2="45215"/>
                            <a14:foregroundMark x1="60547" y1="52246" x2="60547" y2="53125"/>
                            <a14:foregroundMark x1="62793" y1="56836" x2="62793" y2="56836"/>
                            <a14:foregroundMark x1="58789" y1="53516" x2="58789" y2="53516"/>
                            <a14:foregroundMark x1="48730" y1="52832" x2="48730" y2="52832"/>
                            <a14:foregroundMark x1="48633" y1="60840" x2="48633" y2="60840"/>
                            <a14:foregroundMark x1="59473" y1="66992" x2="59473" y2="66992"/>
                            <a14:foregroundMark x1="59570" y1="62988" x2="59570" y2="62988"/>
                            <a14:foregroundMark x1="59570" y1="63184" x2="59570" y2="63184"/>
                            <a14:foregroundMark x1="67578" y1="66895" x2="67578" y2="66895"/>
                            <a14:foregroundMark x1="77246" y1="68066" x2="77246" y2="68066"/>
                            <a14:foregroundMark x1="73828" y1="68262" x2="73438" y2="68359"/>
                            <a14:foregroundMark x1="83008" y1="74023" x2="83008" y2="74023"/>
                            <a14:foregroundMark x1="80957" y1="76172" x2="80957" y2="76172"/>
                            <a14:foregroundMark x1="79688" y1="74121" x2="79688" y2="74121"/>
                            <a14:foregroundMark x1="70117" y1="74609" x2="70117" y2="74609"/>
                            <a14:foregroundMark x1="85547" y1="63574" x2="85547" y2="63574"/>
                            <a14:foregroundMark x1="83691" y1="64746" x2="83691" y2="64746"/>
                            <a14:foregroundMark x1="83691" y1="63867" x2="83691" y2="63867"/>
                            <a14:foregroundMark x1="83594" y1="62402" x2="83594" y2="62402"/>
                            <a14:foregroundMark x1="81641" y1="52441" x2="81641" y2="52441"/>
                            <a14:foregroundMark x1="76367" y1="49023" x2="76367" y2="49023"/>
                            <a14:foregroundMark x1="78223" y1="48926" x2="78223" y2="48926"/>
                            <a14:foregroundMark x1="79590" y1="48730" x2="79590" y2="48730"/>
                            <a14:foregroundMark x1="77051" y1="45020" x2="77051" y2="45020"/>
                            <a14:foregroundMark x1="76074" y1="41504" x2="76074" y2="41504"/>
                            <a14:foregroundMark x1="61230" y1="44922" x2="61230" y2="44922"/>
                            <a14:foregroundMark x1="44727" y1="37500" x2="44727" y2="37500"/>
                            <a14:foregroundMark x1="44629" y1="39258" x2="44629" y2="39258"/>
                            <a14:foregroundMark x1="45996" y1="43164" x2="45996" y2="43164"/>
                            <a14:foregroundMark x1="45898" y1="44629" x2="45898" y2="44629"/>
                            <a14:foregroundMark x1="45898" y1="45996" x2="45898" y2="45996"/>
                            <a14:foregroundMark x1="48633" y1="55371" x2="48633" y2="55371"/>
                            <a14:foregroundMark x1="48633" y1="54297" x2="48633" y2="54297"/>
                            <a14:foregroundMark x1="48633" y1="56543" x2="48633" y2="56543"/>
                            <a14:foregroundMark x1="39453" y1="39063" x2="39453" y2="39063"/>
                            <a14:foregroundMark x1="35449" y1="40039" x2="35449" y2="40039"/>
                            <a14:foregroundMark x1="30371" y1="37598" x2="30371" y2="37598"/>
                            <a14:foregroundMark x1="30664" y1="37402" x2="30273" y2="37500"/>
                            <a14:foregroundMark x1="72266" y1="62891" x2="72754" y2="63574"/>
                            <a14:foregroundMark x1="70703" y1="66211" x2="70801" y2="6767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14510" y="3196192"/>
                <a:ext cx="2275066" cy="2275066"/>
              </a:xfrm>
              <a:prstGeom prst="rect">
                <a:avLst/>
              </a:prstGeom>
            </p:spPr>
          </p:pic>
          <p:sp>
            <p:nvSpPr>
              <p:cNvPr id="27" name="Freccia a destra 26">
                <a:extLst>
                  <a:ext uri="{FF2B5EF4-FFF2-40B4-BE49-F238E27FC236}">
                    <a16:creationId xmlns:a16="http://schemas.microsoft.com/office/drawing/2014/main" id="{0D52BF6F-B38B-C080-33F4-A0FAB44C10F1}"/>
                  </a:ext>
                </a:extLst>
              </p:cNvPr>
              <p:cNvSpPr/>
              <p:nvPr/>
            </p:nvSpPr>
            <p:spPr>
              <a:xfrm>
                <a:off x="4128110" y="4118155"/>
                <a:ext cx="431142" cy="431141"/>
              </a:xfrm>
              <a:prstGeom prst="rightArrow">
                <a:avLst/>
              </a:prstGeom>
              <a:solidFill>
                <a:schemeClr val="bg2"/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8" name="Freccia a destra 27">
                <a:extLst>
                  <a:ext uri="{FF2B5EF4-FFF2-40B4-BE49-F238E27FC236}">
                    <a16:creationId xmlns:a16="http://schemas.microsoft.com/office/drawing/2014/main" id="{F40C45AE-B769-07FC-5365-F82ABA282351}"/>
                  </a:ext>
                </a:extLst>
              </p:cNvPr>
              <p:cNvSpPr/>
              <p:nvPr/>
            </p:nvSpPr>
            <p:spPr>
              <a:xfrm>
                <a:off x="6354203" y="4118155"/>
                <a:ext cx="431142" cy="431141"/>
              </a:xfrm>
              <a:prstGeom prst="rightArrow">
                <a:avLst/>
              </a:prstGeom>
              <a:solidFill>
                <a:schemeClr val="bg2"/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9" name="Freccia a destra 28">
                <a:extLst>
                  <a:ext uri="{FF2B5EF4-FFF2-40B4-BE49-F238E27FC236}">
                    <a16:creationId xmlns:a16="http://schemas.microsoft.com/office/drawing/2014/main" id="{FBDA95C9-E472-8232-A247-CCDFEB45BB00}"/>
                  </a:ext>
                </a:extLst>
              </p:cNvPr>
              <p:cNvSpPr/>
              <p:nvPr/>
            </p:nvSpPr>
            <p:spPr>
              <a:xfrm>
                <a:off x="8453916" y="4118155"/>
                <a:ext cx="431142" cy="431141"/>
              </a:xfrm>
              <a:prstGeom prst="rightArrow">
                <a:avLst/>
              </a:prstGeom>
              <a:solidFill>
                <a:schemeClr val="bg2"/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30" name="Freccia a destra 29">
                <a:extLst>
                  <a:ext uri="{FF2B5EF4-FFF2-40B4-BE49-F238E27FC236}">
                    <a16:creationId xmlns:a16="http://schemas.microsoft.com/office/drawing/2014/main" id="{67082D23-259A-DF61-3A60-3E752BDBD2DF}"/>
                  </a:ext>
                </a:extLst>
              </p:cNvPr>
              <p:cNvSpPr/>
              <p:nvPr/>
            </p:nvSpPr>
            <p:spPr>
              <a:xfrm>
                <a:off x="10838107" y="4118155"/>
                <a:ext cx="431142" cy="431141"/>
              </a:xfrm>
              <a:prstGeom prst="rightArrow">
                <a:avLst/>
              </a:prstGeom>
              <a:solidFill>
                <a:schemeClr val="bg2"/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33" name="Immagine 32">
                <a:extLst>
                  <a:ext uri="{FF2B5EF4-FFF2-40B4-BE49-F238E27FC236}">
                    <a16:creationId xmlns:a16="http://schemas.microsoft.com/office/drawing/2014/main" id="{13D8DD8D-34C2-0727-4153-29B2C1E7E7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alphaModFix amt="20000"/>
              </a:blip>
              <a:stretch>
                <a:fillRect/>
              </a:stretch>
            </p:blipFill>
            <p:spPr>
              <a:xfrm>
                <a:off x="11420002" y="4004296"/>
                <a:ext cx="737680" cy="707197"/>
              </a:xfrm>
              <a:prstGeom prst="rect">
                <a:avLst/>
              </a:prstGeom>
            </p:spPr>
          </p:pic>
        </p:grpSp>
      </p:grpSp>
      <p:pic>
        <p:nvPicPr>
          <p:cNvPr id="34" name="Immagine 33">
            <a:extLst>
              <a:ext uri="{FF2B5EF4-FFF2-40B4-BE49-F238E27FC236}">
                <a16:creationId xmlns:a16="http://schemas.microsoft.com/office/drawing/2014/main" id="{8EB3DBFA-5E84-75F5-8560-485C75FC94E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236941" y="3123724"/>
            <a:ext cx="4726502" cy="975102"/>
          </a:xfrm>
          <a:prstGeom prst="rect">
            <a:avLst/>
          </a:prstGeom>
        </p:spPr>
      </p:pic>
      <p:graphicFrame>
        <p:nvGraphicFramePr>
          <p:cNvPr id="37" name="Tabella 36">
            <a:extLst>
              <a:ext uri="{FF2B5EF4-FFF2-40B4-BE49-F238E27FC236}">
                <a16:creationId xmlns:a16="http://schemas.microsoft.com/office/drawing/2014/main" id="{E27AACBF-574A-358E-CB2D-EACBFA4543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5127557"/>
              </p:ext>
            </p:extLst>
          </p:nvPr>
        </p:nvGraphicFramePr>
        <p:xfrm>
          <a:off x="-2470695" y="4693603"/>
          <a:ext cx="467677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750">
                  <a:extLst>
                    <a:ext uri="{9D8B030D-6E8A-4147-A177-3AD203B41FA5}">
                      <a16:colId xmlns:a16="http://schemas.microsoft.com/office/drawing/2014/main" val="2202721991"/>
                    </a:ext>
                  </a:extLst>
                </a:gridCol>
                <a:gridCol w="1857375">
                  <a:extLst>
                    <a:ext uri="{9D8B030D-6E8A-4147-A177-3AD203B41FA5}">
                      <a16:colId xmlns:a16="http://schemas.microsoft.com/office/drawing/2014/main" val="242129552"/>
                    </a:ext>
                  </a:extLst>
                </a:gridCol>
                <a:gridCol w="1898650">
                  <a:extLst>
                    <a:ext uri="{9D8B030D-6E8A-4147-A177-3AD203B41FA5}">
                      <a16:colId xmlns:a16="http://schemas.microsoft.com/office/drawing/2014/main" val="37822153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Bas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Primary</a:t>
                      </a:r>
                      <a:r>
                        <a:rPr lang="it-IT" dirty="0"/>
                        <a:t> receptor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Terminal receptor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9152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Bas01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LPS/O-</a:t>
                      </a:r>
                      <a:r>
                        <a:rPr lang="it-IT" dirty="0" err="1"/>
                        <a:t>antigen</a:t>
                      </a:r>
                      <a:r>
                        <a:rPr lang="it-IT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LptD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1507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Bas02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LPS/O-</a:t>
                      </a:r>
                      <a:r>
                        <a:rPr lang="it-IT" dirty="0" err="1"/>
                        <a:t>antigen</a:t>
                      </a:r>
                      <a:r>
                        <a:rPr lang="it-IT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LptD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182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Bas35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Tsx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LPS (deep core)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69232"/>
                  </a:ext>
                </a:extLst>
              </a:tr>
            </a:tbl>
          </a:graphicData>
        </a:graphic>
      </p:graphicFrame>
      <p:grpSp>
        <p:nvGrpSpPr>
          <p:cNvPr id="46" name="Gruppo 45">
            <a:extLst>
              <a:ext uri="{FF2B5EF4-FFF2-40B4-BE49-F238E27FC236}">
                <a16:creationId xmlns:a16="http://schemas.microsoft.com/office/drawing/2014/main" id="{3C419C59-30D6-DC97-575B-D3DD6D29B59A}"/>
              </a:ext>
            </a:extLst>
          </p:cNvPr>
          <p:cNvGrpSpPr/>
          <p:nvPr/>
        </p:nvGrpSpPr>
        <p:grpSpPr>
          <a:xfrm>
            <a:off x="-2512633" y="1716879"/>
            <a:ext cx="4718713" cy="2638994"/>
            <a:chOff x="1305205" y="1926765"/>
            <a:chExt cx="4718713" cy="2638994"/>
          </a:xfrm>
        </p:grpSpPr>
        <p:sp>
          <p:nvSpPr>
            <p:cNvPr id="42" name="Parentesi graffa aperta 41">
              <a:extLst>
                <a:ext uri="{FF2B5EF4-FFF2-40B4-BE49-F238E27FC236}">
                  <a16:creationId xmlns:a16="http://schemas.microsoft.com/office/drawing/2014/main" id="{98E99FC3-EDF3-C2DB-B7B2-F8AAD270E90A}"/>
                </a:ext>
              </a:extLst>
            </p:cNvPr>
            <p:cNvSpPr/>
            <p:nvPr/>
          </p:nvSpPr>
          <p:spPr>
            <a:xfrm rot="5400000">
              <a:off x="3928165" y="1931486"/>
              <a:ext cx="309002" cy="1038224"/>
            </a:xfrm>
            <a:prstGeom prst="leftBrace">
              <a:avLst>
                <a:gd name="adj1" fmla="val 16333"/>
                <a:gd name="adj2" fmla="val 50027"/>
              </a:avLst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3" name="CasellaDiTesto 42">
              <a:extLst>
                <a:ext uri="{FF2B5EF4-FFF2-40B4-BE49-F238E27FC236}">
                  <a16:creationId xmlns:a16="http://schemas.microsoft.com/office/drawing/2014/main" id="{C6103514-C470-8C30-6241-2E18E4641C45}"/>
                </a:ext>
              </a:extLst>
            </p:cNvPr>
            <p:cNvSpPr txBox="1"/>
            <p:nvPr/>
          </p:nvSpPr>
          <p:spPr>
            <a:xfrm>
              <a:off x="3209399" y="1926765"/>
              <a:ext cx="1746534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r>
                <a:rPr lang="it-IT" b="1" dirty="0" err="1">
                  <a:solidFill>
                    <a:schemeClr val="bg1"/>
                  </a:solidFill>
                </a:rPr>
                <a:t>Protein</a:t>
              </a:r>
              <a:r>
                <a:rPr lang="it-IT" b="1" dirty="0">
                  <a:solidFill>
                    <a:schemeClr val="bg1"/>
                  </a:solidFill>
                </a:rPr>
                <a:t> receptor</a:t>
              </a:r>
            </a:p>
          </p:txBody>
        </p:sp>
        <p:sp>
          <p:nvSpPr>
            <p:cNvPr id="44" name="CasellaDiTesto 43">
              <a:extLst>
                <a:ext uri="{FF2B5EF4-FFF2-40B4-BE49-F238E27FC236}">
                  <a16:creationId xmlns:a16="http://schemas.microsoft.com/office/drawing/2014/main" id="{4C335822-FB4F-FD56-4C55-BB9D61463BA8}"/>
                </a:ext>
              </a:extLst>
            </p:cNvPr>
            <p:cNvSpPr txBox="1"/>
            <p:nvPr/>
          </p:nvSpPr>
          <p:spPr>
            <a:xfrm>
              <a:off x="1305205" y="4196427"/>
              <a:ext cx="17465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solidFill>
                    <a:schemeClr val="bg1"/>
                  </a:solidFill>
                </a:rPr>
                <a:t>BASEL receptors</a:t>
              </a:r>
            </a:p>
          </p:txBody>
        </p:sp>
        <p:pic>
          <p:nvPicPr>
            <p:cNvPr id="45" name="Immagine 44">
              <a:extLst>
                <a:ext uri="{FF2B5EF4-FFF2-40B4-BE49-F238E27FC236}">
                  <a16:creationId xmlns:a16="http://schemas.microsoft.com/office/drawing/2014/main" id="{5EBF2237-0CBC-A547-8CCC-F98504A43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305205" y="2646720"/>
              <a:ext cx="4718713" cy="1609483"/>
            </a:xfrm>
            <a:prstGeom prst="rect">
              <a:avLst/>
            </a:prstGeom>
          </p:spPr>
        </p:pic>
      </p:grpSp>
      <p:graphicFrame>
        <p:nvGraphicFramePr>
          <p:cNvPr id="57" name="Tabella 56">
            <a:extLst>
              <a:ext uri="{FF2B5EF4-FFF2-40B4-BE49-F238E27FC236}">
                <a16:creationId xmlns:a16="http://schemas.microsoft.com/office/drawing/2014/main" id="{027D6025-CFB6-825B-D077-BCA9EED367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634470"/>
              </p:ext>
            </p:extLst>
          </p:nvPr>
        </p:nvGraphicFramePr>
        <p:xfrm>
          <a:off x="-5038513" y="-1882070"/>
          <a:ext cx="5606153" cy="14782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487935">
                  <a:extLst>
                    <a:ext uri="{9D8B030D-6E8A-4147-A177-3AD203B41FA5}">
                      <a16:colId xmlns:a16="http://schemas.microsoft.com/office/drawing/2014/main" val="25195428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702151242"/>
                    </a:ext>
                  </a:extLst>
                </a:gridCol>
                <a:gridCol w="1365618">
                  <a:extLst>
                    <a:ext uri="{9D8B030D-6E8A-4147-A177-3AD203B41FA5}">
                      <a16:colId xmlns:a16="http://schemas.microsoft.com/office/drawing/2014/main" val="3082945719"/>
                    </a:ext>
                  </a:extLst>
                </a:gridCol>
              </a:tblGrid>
              <a:tr h="351855">
                <a:tc>
                  <a:txBody>
                    <a:bodyPr/>
                    <a:lstStyle/>
                    <a:p>
                      <a:r>
                        <a:rPr lang="it-IT" dirty="0" err="1"/>
                        <a:t>Protein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Sequence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Locus_tag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0288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terminase</a:t>
                      </a:r>
                      <a:r>
                        <a:rPr lang="it-IT" dirty="0"/>
                        <a:t> small </a:t>
                      </a:r>
                      <a:r>
                        <a:rPr lang="it-IT" dirty="0" err="1"/>
                        <a:t>subunit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MSKAALKMGE…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Bas01_0001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824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hypothetical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protein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MKGFIKLFI…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Bas01_0002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450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terminase</a:t>
                      </a:r>
                      <a:r>
                        <a:rPr lang="it-IT" dirty="0"/>
                        <a:t> large </a:t>
                      </a:r>
                      <a:r>
                        <a:rPr lang="it-IT" dirty="0" err="1"/>
                        <a:t>subunit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MANLIWEEMT…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Bas01_0003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290836"/>
                  </a:ext>
                </a:extLst>
              </a:tr>
            </a:tbl>
          </a:graphicData>
        </a:graphic>
      </p:graphicFrame>
      <p:sp>
        <p:nvSpPr>
          <p:cNvPr id="58" name="CasellaDiTesto 57">
            <a:extLst>
              <a:ext uri="{FF2B5EF4-FFF2-40B4-BE49-F238E27FC236}">
                <a16:creationId xmlns:a16="http://schemas.microsoft.com/office/drawing/2014/main" id="{2AE3C2F9-772E-0226-33D0-61E1F7841995}"/>
              </a:ext>
            </a:extLst>
          </p:cNvPr>
          <p:cNvSpPr txBox="1"/>
          <p:nvPr/>
        </p:nvSpPr>
        <p:spPr>
          <a:xfrm>
            <a:off x="-5038513" y="-403790"/>
            <a:ext cx="1794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BASEL </a:t>
            </a:r>
            <a:r>
              <a:rPr lang="it-IT" b="1" dirty="0" err="1">
                <a:solidFill>
                  <a:schemeClr val="bg1"/>
                </a:solidFill>
              </a:rPr>
              <a:t>proteome</a:t>
            </a:r>
            <a:endParaRPr lang="it-IT" b="1" dirty="0">
              <a:solidFill>
                <a:schemeClr val="bg1"/>
              </a:solidFill>
            </a:endParaRPr>
          </a:p>
        </p:txBody>
      </p:sp>
      <p:graphicFrame>
        <p:nvGraphicFramePr>
          <p:cNvPr id="59" name="Tabella 58">
            <a:extLst>
              <a:ext uri="{FF2B5EF4-FFF2-40B4-BE49-F238E27FC236}">
                <a16:creationId xmlns:a16="http://schemas.microsoft.com/office/drawing/2014/main" id="{5406C69F-C64C-5630-5E38-0D3F01981E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8816537"/>
              </p:ext>
            </p:extLst>
          </p:nvPr>
        </p:nvGraphicFramePr>
        <p:xfrm>
          <a:off x="12768860" y="481400"/>
          <a:ext cx="2477107" cy="1483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25171">
                  <a:extLst>
                    <a:ext uri="{9D8B030D-6E8A-4147-A177-3AD203B41FA5}">
                      <a16:colId xmlns:a16="http://schemas.microsoft.com/office/drawing/2014/main" val="668274544"/>
                    </a:ext>
                  </a:extLst>
                </a:gridCol>
                <a:gridCol w="1751936">
                  <a:extLst>
                    <a:ext uri="{9D8B030D-6E8A-4147-A177-3AD203B41FA5}">
                      <a16:colId xmlns:a16="http://schemas.microsoft.com/office/drawing/2014/main" val="2068563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Gene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Sequence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87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mgtS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MLGNMNVFA…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3243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LptD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MVQIPQNPLI…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015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frdA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MQTFQADLAI…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075707"/>
                  </a:ext>
                </a:extLst>
              </a:tr>
            </a:tbl>
          </a:graphicData>
        </a:graphic>
      </p:graphicFrame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1DCD3D53-6663-0C12-D5F8-637FB158A16C}"/>
              </a:ext>
            </a:extLst>
          </p:cNvPr>
          <p:cNvSpPr txBox="1"/>
          <p:nvPr/>
        </p:nvSpPr>
        <p:spPr>
          <a:xfrm>
            <a:off x="12768860" y="1964760"/>
            <a:ext cx="1794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K12 </a:t>
            </a:r>
            <a:r>
              <a:rPr lang="it-IT" b="1" dirty="0" err="1">
                <a:solidFill>
                  <a:schemeClr val="bg1"/>
                </a:solidFill>
              </a:rPr>
              <a:t>proteome</a:t>
            </a:r>
            <a:endParaRPr lang="it-IT" b="1" dirty="0">
              <a:solidFill>
                <a:schemeClr val="bg1"/>
              </a:solidFill>
            </a:endParaRPr>
          </a:p>
        </p:txBody>
      </p:sp>
      <p:graphicFrame>
        <p:nvGraphicFramePr>
          <p:cNvPr id="96" name="Tabella 95">
            <a:extLst>
              <a:ext uri="{FF2B5EF4-FFF2-40B4-BE49-F238E27FC236}">
                <a16:creationId xmlns:a16="http://schemas.microsoft.com/office/drawing/2014/main" id="{3C9BBB21-6E1C-0291-76C8-206D3CC899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202791"/>
              </p:ext>
            </p:extLst>
          </p:nvPr>
        </p:nvGraphicFramePr>
        <p:xfrm>
          <a:off x="2616122" y="2815181"/>
          <a:ext cx="4187425" cy="232612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663300">
                  <a:extLst>
                    <a:ext uri="{9D8B030D-6E8A-4147-A177-3AD203B41FA5}">
                      <a16:colId xmlns:a16="http://schemas.microsoft.com/office/drawing/2014/main" val="2756925236"/>
                    </a:ext>
                  </a:extLst>
                </a:gridCol>
                <a:gridCol w="1987544">
                  <a:extLst>
                    <a:ext uri="{9D8B030D-6E8A-4147-A177-3AD203B41FA5}">
                      <a16:colId xmlns:a16="http://schemas.microsoft.com/office/drawing/2014/main" val="2240500435"/>
                    </a:ext>
                  </a:extLst>
                </a:gridCol>
                <a:gridCol w="536581">
                  <a:extLst>
                    <a:ext uri="{9D8B030D-6E8A-4147-A177-3AD203B41FA5}">
                      <a16:colId xmlns:a16="http://schemas.microsoft.com/office/drawing/2014/main" val="1695958925"/>
                    </a:ext>
                  </a:extLst>
                </a:gridCol>
              </a:tblGrid>
              <a:tr h="522980">
                <a:tc>
                  <a:txBody>
                    <a:bodyPr/>
                    <a:lstStyle/>
                    <a:p>
                      <a:r>
                        <a:rPr lang="it-IT" b="0" dirty="0" err="1"/>
                        <a:t>Tail</a:t>
                      </a:r>
                      <a:r>
                        <a:rPr lang="it-IT" b="0" dirty="0"/>
                        <a:t> </a:t>
                      </a:r>
                      <a:r>
                        <a:rPr lang="it-IT" b="0" dirty="0" err="1"/>
                        <a:t>fiber</a:t>
                      </a:r>
                      <a:endParaRPr lang="it-IT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/>
                        <a:t>Partner receptor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411748"/>
                  </a:ext>
                </a:extLst>
              </a:tr>
              <a:tr h="522980">
                <a:tc>
                  <a:txBody>
                    <a:bodyPr/>
                    <a:lstStyle/>
                    <a:p>
                      <a:r>
                        <a:rPr lang="it-IT" dirty="0"/>
                        <a:t>Non </a:t>
                      </a:r>
                      <a:r>
                        <a:rPr lang="it-IT" dirty="0" err="1"/>
                        <a:t>tail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fiber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Any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host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protein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444142"/>
                  </a:ext>
                </a:extLst>
              </a:tr>
              <a:tr h="609069">
                <a:tc>
                  <a:txBody>
                    <a:bodyPr/>
                    <a:lstStyle/>
                    <a:p>
                      <a:r>
                        <a:rPr lang="it-IT" dirty="0" err="1"/>
                        <a:t>Tail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fiber</a:t>
                      </a:r>
                      <a:endParaRPr lang="it-IT" dirty="0"/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Not-partner receptor 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978441"/>
                  </a:ext>
                </a:extLst>
              </a:tr>
              <a:tr h="609069">
                <a:tc>
                  <a:txBody>
                    <a:bodyPr/>
                    <a:lstStyle/>
                    <a:p>
                      <a:r>
                        <a:rPr lang="it-IT" dirty="0" err="1"/>
                        <a:t>Tail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fiber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Any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host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protein</a:t>
                      </a:r>
                      <a:r>
                        <a:rPr lang="it-IT" dirty="0"/>
                        <a:t> (</a:t>
                      </a:r>
                      <a:r>
                        <a:rPr lang="it-IT" dirty="0" err="1"/>
                        <a:t>not</a:t>
                      </a:r>
                      <a:r>
                        <a:rPr lang="it-IT" dirty="0"/>
                        <a:t> partner)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139014"/>
                  </a:ext>
                </a:extLst>
              </a:tr>
            </a:tbl>
          </a:graphicData>
        </a:graphic>
      </p:graphicFrame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5D8765E5-FCD6-03DF-B5F1-0651C64382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7797401"/>
              </p:ext>
            </p:extLst>
          </p:nvPr>
        </p:nvGraphicFramePr>
        <p:xfrm>
          <a:off x="2352040" y="7056120"/>
          <a:ext cx="6776720" cy="22250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4442971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119534175"/>
                    </a:ext>
                  </a:extLst>
                </a:gridCol>
                <a:gridCol w="1358054">
                  <a:extLst>
                    <a:ext uri="{9D8B030D-6E8A-4147-A177-3AD203B41FA5}">
                      <a16:colId xmlns:a16="http://schemas.microsoft.com/office/drawing/2014/main" val="402251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Phage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Bacteria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Interaction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370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TQVLMRGAFCNPSYEDKHIB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WHRQYTVIFNGKPCELSAM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661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YSIVDCRGAKTHQWMEFLP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RFHVKPTSMQCNWILYADG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565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MNGRSQIVHLKTDYACWPF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KWFVPMARLCQYNDHIGST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9780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LDTYQGPHMFAVRWCEKIN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QEHTGRNSPCFMLVKWYDI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190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AWKFNVRYCILSDEPTGQH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b="0" kern="1200" dirty="0">
                          <a:solidFill>
                            <a:schemeClr val="dk1"/>
                          </a:solidFill>
                          <a:effectLst/>
                        </a:rPr>
                        <a:t>YPSIRVGQDWAFCLTNEKM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995042"/>
                  </a:ext>
                </a:extLst>
              </a:tr>
            </a:tbl>
          </a:graphicData>
        </a:graphic>
      </p:graphicFrame>
      <p:grpSp>
        <p:nvGrpSpPr>
          <p:cNvPr id="50" name="Gruppo 49">
            <a:extLst>
              <a:ext uri="{FF2B5EF4-FFF2-40B4-BE49-F238E27FC236}">
                <a16:creationId xmlns:a16="http://schemas.microsoft.com/office/drawing/2014/main" id="{AC18A4C3-B4D8-76C5-464A-7B311FE93AC0}"/>
              </a:ext>
            </a:extLst>
          </p:cNvPr>
          <p:cNvGrpSpPr/>
          <p:nvPr/>
        </p:nvGrpSpPr>
        <p:grpSpPr>
          <a:xfrm>
            <a:off x="9620205" y="7056120"/>
            <a:ext cx="743180" cy="692150"/>
            <a:chOff x="10726158" y="3281947"/>
            <a:chExt cx="743180" cy="692150"/>
          </a:xfrm>
        </p:grpSpPr>
        <p:grpSp>
          <p:nvGrpSpPr>
            <p:cNvPr id="39" name="Gruppo 38">
              <a:extLst>
                <a:ext uri="{FF2B5EF4-FFF2-40B4-BE49-F238E27FC236}">
                  <a16:creationId xmlns:a16="http://schemas.microsoft.com/office/drawing/2014/main" id="{70EEAC2C-0504-144D-9806-83F7BF0B4F7A}"/>
                </a:ext>
              </a:extLst>
            </p:cNvPr>
            <p:cNvGrpSpPr/>
            <p:nvPr/>
          </p:nvGrpSpPr>
          <p:grpSpPr>
            <a:xfrm rot="932832">
              <a:off x="10758654" y="3281947"/>
              <a:ext cx="692150" cy="692150"/>
              <a:chOff x="11122025" y="1997075"/>
              <a:chExt cx="692150" cy="692150"/>
            </a:xfrm>
          </p:grpSpPr>
          <p:sp>
            <p:nvSpPr>
              <p:cNvPr id="3" name="Cerchio parziale 2">
                <a:extLst>
                  <a:ext uri="{FF2B5EF4-FFF2-40B4-BE49-F238E27FC236}">
                    <a16:creationId xmlns:a16="http://schemas.microsoft.com/office/drawing/2014/main" id="{EC14367B-7701-71C6-233A-56D0C3886D8B}"/>
                  </a:ext>
                </a:extLst>
              </p:cNvPr>
              <p:cNvSpPr/>
              <p:nvPr/>
            </p:nvSpPr>
            <p:spPr>
              <a:xfrm>
                <a:off x="11122025" y="1997075"/>
                <a:ext cx="692150" cy="692150"/>
              </a:xfrm>
              <a:prstGeom prst="pie">
                <a:avLst>
                  <a:gd name="adj1" fmla="val 5400000"/>
                  <a:gd name="adj2" fmla="val 16200000"/>
                </a:avLst>
              </a:prstGeom>
              <a:solidFill>
                <a:srgbClr val="ADC1E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38" name="Cerchio parziale 37">
                <a:extLst>
                  <a:ext uri="{FF2B5EF4-FFF2-40B4-BE49-F238E27FC236}">
                    <a16:creationId xmlns:a16="http://schemas.microsoft.com/office/drawing/2014/main" id="{2031E416-80BA-8780-4B9F-93EDD94AE1A8}"/>
                  </a:ext>
                </a:extLst>
              </p:cNvPr>
              <p:cNvSpPr/>
              <p:nvPr/>
            </p:nvSpPr>
            <p:spPr>
              <a:xfrm rot="10800000">
                <a:off x="11122025" y="1997075"/>
                <a:ext cx="692150" cy="692150"/>
              </a:xfrm>
              <a:prstGeom prst="pie">
                <a:avLst>
                  <a:gd name="adj1" fmla="val 5400000"/>
                  <a:gd name="adj2" fmla="val 16200000"/>
                </a:avLst>
              </a:prstGeom>
              <a:solidFill>
                <a:srgbClr val="E7A76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</p:grpSp>
        <p:pic>
          <p:nvPicPr>
            <p:cNvPr id="2" name="Immagine 1">
              <a:extLst>
                <a:ext uri="{FF2B5EF4-FFF2-40B4-BE49-F238E27FC236}">
                  <a16:creationId xmlns:a16="http://schemas.microsoft.com/office/drawing/2014/main" id="{B82C5C0B-6D60-2A92-2DDF-D6EDB8522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26158" y="3411090"/>
              <a:ext cx="445132" cy="508000"/>
            </a:xfrm>
            <a:prstGeom prst="rect">
              <a:avLst/>
            </a:prstGeom>
          </p:spPr>
        </p:pic>
        <p:pic>
          <p:nvPicPr>
            <p:cNvPr id="35" name="Immagine 34">
              <a:extLst>
                <a:ext uri="{FF2B5EF4-FFF2-40B4-BE49-F238E27FC236}">
                  <a16:creationId xmlns:a16="http://schemas.microsoft.com/office/drawing/2014/main" id="{2FD1DCFF-502F-B4C5-D87E-7A147D09C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024207" y="3411090"/>
              <a:ext cx="445131" cy="508000"/>
            </a:xfrm>
            <a:prstGeom prst="rect">
              <a:avLst/>
            </a:prstGeom>
          </p:spPr>
        </p:pic>
      </p:grpSp>
      <p:grpSp>
        <p:nvGrpSpPr>
          <p:cNvPr id="5" name="Gruppo 4">
            <a:extLst>
              <a:ext uri="{FF2B5EF4-FFF2-40B4-BE49-F238E27FC236}">
                <a16:creationId xmlns:a16="http://schemas.microsoft.com/office/drawing/2014/main" id="{ACF83BA3-2C1A-E14C-9A07-46AB8FC68531}"/>
              </a:ext>
            </a:extLst>
          </p:cNvPr>
          <p:cNvGrpSpPr/>
          <p:nvPr/>
        </p:nvGrpSpPr>
        <p:grpSpPr>
          <a:xfrm>
            <a:off x="1172517" y="-2311976"/>
            <a:ext cx="11019587" cy="2275066"/>
            <a:chOff x="447802" y="2490489"/>
            <a:chExt cx="11019587" cy="2275066"/>
          </a:xfrm>
        </p:grpSpPr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38C58A2C-F89A-198A-0309-E6BAF6B99A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7802" y="3137119"/>
              <a:ext cx="2843678" cy="981807"/>
            </a:xfrm>
            <a:prstGeom prst="rect">
              <a:avLst/>
            </a:prstGeom>
          </p:spPr>
        </p:pic>
        <p:pic>
          <p:nvPicPr>
            <p:cNvPr id="7" name="Immagine 6" descr="Immagine che contiene altoparlante, Fotografia di nature morte, bianco e nero, arte&#10;&#10;Descrizione generata automaticamente">
              <a:extLst>
                <a:ext uri="{FF2B5EF4-FFF2-40B4-BE49-F238E27FC236}">
                  <a16:creationId xmlns:a16="http://schemas.microsoft.com/office/drawing/2014/main" id="{F758C9A9-0CEE-99F6-439D-3A7A7994F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7715" b="90625" l="9961" r="89844">
                          <a14:foregroundMark x1="25879" y1="7715" x2="31152" y2="9473"/>
                          <a14:foregroundMark x1="75781" y1="90137" x2="76074" y2="90625"/>
                          <a14:foregroundMark x1="18262" y1="72266" x2="18262" y2="72266"/>
                          <a14:foregroundMark x1="18066" y1="72363" x2="18066" y2="72754"/>
                          <a14:foregroundMark x1="17773" y1="70508" x2="18066" y2="71484"/>
                          <a14:foregroundMark x1="18555" y1="72852" x2="18164" y2="73535"/>
                          <a14:foregroundMark x1="17773" y1="71094" x2="18293" y2="78511"/>
                          <a14:foregroundMark x1="18066" y1="73145" x2="17919" y2="78813"/>
                          <a14:foregroundMark x1="18164" y1="81055" x2="18555" y2="73145"/>
                          <a14:backgroundMark x1="14453" y1="72754" x2="15918" y2="78223"/>
                          <a14:backgroundMark x1="16602" y1="78516" x2="16309" y2="80078"/>
                          <a14:backgroundMark x1="16797" y1="78711" x2="16602" y2="80859"/>
                        </a14:backgroundRemoval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677143" y="2490490"/>
              <a:ext cx="2275065" cy="2275065"/>
            </a:xfrm>
            <a:prstGeom prst="rect">
              <a:avLst/>
            </a:prstGeom>
            <a:effectLst/>
          </p:spPr>
        </p:pic>
        <p:pic>
          <p:nvPicPr>
            <p:cNvPr id="25" name="Immagine 24" descr="Immagine che contiene schizzo, disegno, diagramma, design&#10;&#10;Descrizione generata automaticamente">
              <a:extLst>
                <a:ext uri="{FF2B5EF4-FFF2-40B4-BE49-F238E27FC236}">
                  <a16:creationId xmlns:a16="http://schemas.microsoft.com/office/drawing/2014/main" id="{0E0D200E-BFA8-258C-9217-CB16BA82A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 amt="60000"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9473" b="91895" l="9961" r="89844">
                          <a14:foregroundMark x1="37891" y1="25977" x2="37891" y2="25977"/>
                          <a14:foregroundMark x1="35059" y1="29883" x2="35645" y2="30078"/>
                          <a14:foregroundMark x1="32227" y1="42090" x2="32227" y2="42090"/>
                          <a14:foregroundMark x1="27148" y1="41504" x2="27148" y2="41504"/>
                          <a14:foregroundMark x1="25977" y1="44531" x2="25977" y2="44531"/>
                          <a14:foregroundMark x1="23438" y1="47852" x2="23438" y2="47852"/>
                          <a14:foregroundMark x1="26855" y1="48047" x2="26855" y2="48047"/>
                          <a14:foregroundMark x1="27246" y1="46289" x2="27246" y2="46289"/>
                          <a14:foregroundMark x1="32324" y1="47070" x2="32324" y2="47070"/>
                          <a14:foregroundMark x1="34375" y1="49023" x2="34375" y2="49023"/>
                          <a14:foregroundMark x1="31934" y1="49121" x2="31934" y2="49121"/>
                          <a14:foregroundMark x1="30371" y1="49023" x2="30371" y2="49023"/>
                          <a14:foregroundMark x1="19629" y1="61035" x2="19629" y2="61035"/>
                          <a14:foregroundMark x1="19434" y1="66602" x2="19434" y2="66602"/>
                          <a14:foregroundMark x1="19531" y1="64063" x2="19531" y2="64063"/>
                          <a14:foregroundMark x1="18750" y1="64063" x2="18750" y2="64063"/>
                          <a14:foregroundMark x1="17480" y1="63965" x2="17480" y2="63965"/>
                          <a14:foregroundMark x1="17480" y1="60938" x2="17480" y2="60938"/>
                          <a14:foregroundMark x1="15527" y1="68066" x2="15527" y2="68066"/>
                          <a14:foregroundMark x1="20410" y1="73828" x2="20410" y2="73828"/>
                          <a14:foregroundMark x1="27930" y1="74023" x2="27930" y2="74023"/>
                          <a14:foregroundMark x1="31738" y1="74023" x2="31738" y2="74023"/>
                          <a14:foregroundMark x1="32910" y1="74121" x2="32910" y2="74121"/>
                          <a14:foregroundMark x1="34473" y1="77441" x2="34473" y2="77441"/>
                          <a14:foregroundMark x1="31934" y1="77441" x2="31934" y2="77441"/>
                          <a14:foregroundMark x1="30469" y1="77734" x2="30469" y2="77734"/>
                          <a14:foregroundMark x1="22070" y1="77539" x2="22070" y2="77539"/>
                          <a14:foregroundMark x1="13965" y1="89941" x2="13965" y2="89941"/>
                          <a14:foregroundMark x1="15430" y1="89844" x2="15430" y2="89844"/>
                          <a14:foregroundMark x1="17090" y1="89746" x2="17090" y2="89746"/>
                          <a14:foregroundMark x1="20703" y1="89648" x2="20703" y2="89648"/>
                          <a14:foregroundMark x1="27441" y1="89648" x2="27441" y2="89648"/>
                          <a14:foregroundMark x1="27441" y1="91699" x2="27441" y2="91699"/>
                          <a14:foregroundMark x1="50391" y1="90820" x2="50391" y2="90820"/>
                          <a14:foregroundMark x1="58984" y1="91699" x2="58984" y2="91699"/>
                          <a14:foregroundMark x1="80078" y1="91895" x2="80078" y2="91895"/>
                          <a14:foregroundMark x1="84180" y1="89941" x2="84180" y2="89941"/>
                          <a14:foregroundMark x1="86328" y1="89746" x2="86328" y2="89746"/>
                          <a14:foregroundMark x1="87207" y1="89844" x2="87207" y2="89844"/>
                          <a14:foregroundMark x1="88770" y1="89746" x2="88770" y2="89746"/>
                          <a14:foregroundMark x1="80762" y1="80371" x2="80762" y2="80371"/>
                          <a14:foregroundMark x1="76758" y1="79004" x2="76758" y2="79004"/>
                          <a14:foregroundMark x1="64355" y1="80566" x2="64355" y2="80566"/>
                          <a14:foregroundMark x1="54199" y1="75488" x2="54199" y2="75488"/>
                          <a14:foregroundMark x1="48340" y1="75586" x2="48340" y2="75586"/>
                          <a14:foregroundMark x1="45508" y1="78125" x2="45508" y2="78125"/>
                          <a14:foregroundMark x1="38184" y1="73926" x2="38184" y2="73926"/>
                          <a14:foregroundMark x1="29688" y1="62109" x2="29688" y2="62109"/>
                          <a14:foregroundMark x1="25586" y1="62305" x2="25586" y2="62305"/>
                          <a14:foregroundMark x1="29785" y1="66406" x2="29785" y2="66406"/>
                          <a14:foregroundMark x1="31738" y1="66504" x2="31738" y2="66504"/>
                          <a14:foregroundMark x1="32910" y1="66406" x2="32910" y2="66406"/>
                          <a14:foregroundMark x1="38867" y1="66309" x2="38867" y2="66309"/>
                          <a14:foregroundMark x1="35254" y1="58984" x2="35254" y2="58984"/>
                          <a14:foregroundMark x1="29590" y1="57520" x2="29590" y2="57520"/>
                          <a14:foregroundMark x1="35254" y1="59180" x2="35254" y2="59180"/>
                          <a14:foregroundMark x1="35547" y1="59863" x2="35547" y2="59863"/>
                          <a14:foregroundMark x1="25977" y1="44531" x2="25977" y2="44531"/>
                          <a14:foregroundMark x1="25781" y1="44141" x2="25781" y2="44141"/>
                          <a14:foregroundMark x1="25781" y1="44629" x2="25781" y2="44629"/>
                          <a14:foregroundMark x1="26074" y1="44727" x2="26074" y2="44727"/>
                          <a14:foregroundMark x1="26074" y1="44629" x2="26074" y2="44629"/>
                          <a14:foregroundMark x1="26074" y1="44629" x2="26074" y2="44629"/>
                          <a14:foregroundMark x1="38379" y1="30176" x2="38379" y2="30176"/>
                          <a14:foregroundMark x1="42480" y1="29883" x2="42480" y2="29883"/>
                          <a14:foregroundMark x1="42480" y1="23633" x2="42480" y2="23633"/>
                          <a14:foregroundMark x1="41309" y1="22363" x2="41309" y2="22363"/>
                          <a14:foregroundMark x1="43262" y1="20117" x2="43262" y2="20117"/>
                          <a14:foregroundMark x1="51270" y1="9473" x2="51270" y2="9473"/>
                          <a14:foregroundMark x1="58105" y1="19922" x2="58105" y2="19922"/>
                          <a14:foregroundMark x1="56641" y1="23535" x2="56641" y2="23535"/>
                          <a14:foregroundMark x1="56836" y1="25781" x2="56836" y2="25781"/>
                          <a14:foregroundMark x1="58008" y1="25684" x2="58008" y2="25684"/>
                          <a14:foregroundMark x1="62207" y1="25684" x2="62207" y2="25684"/>
                          <a14:foregroundMark x1="64648" y1="27051" x2="64648" y2="27051"/>
                          <a14:foregroundMark x1="58594" y1="31641" x2="58594" y2="31641"/>
                          <a14:foregroundMark x1="59766" y1="31641" x2="59766" y2="31641"/>
                          <a14:foregroundMark x1="61816" y1="31445" x2="61816" y2="31445"/>
                          <a14:foregroundMark x1="67285" y1="30078" x2="67285" y2="30078"/>
                          <a14:foregroundMark x1="67285" y1="33691" x2="67285" y2="33691"/>
                          <a14:foregroundMark x1="65234" y1="41992" x2="65234" y2="41992"/>
                          <a14:foregroundMark x1="64844" y1="44922" x2="64844" y2="44922"/>
                          <a14:foregroundMark x1="63379" y1="45215" x2="63379" y2="45215"/>
                          <a14:foregroundMark x1="60547" y1="52246" x2="60547" y2="53125"/>
                          <a14:foregroundMark x1="62793" y1="56836" x2="62793" y2="56836"/>
                          <a14:foregroundMark x1="58789" y1="53516" x2="58789" y2="53516"/>
                          <a14:foregroundMark x1="48730" y1="52832" x2="48730" y2="52832"/>
                          <a14:foregroundMark x1="48633" y1="60840" x2="48633" y2="60840"/>
                          <a14:foregroundMark x1="59473" y1="66992" x2="59473" y2="66992"/>
                          <a14:foregroundMark x1="59570" y1="62988" x2="59570" y2="62988"/>
                          <a14:foregroundMark x1="59570" y1="63184" x2="59570" y2="63184"/>
                          <a14:foregroundMark x1="67578" y1="66895" x2="67578" y2="66895"/>
                          <a14:foregroundMark x1="77246" y1="68066" x2="77246" y2="68066"/>
                          <a14:foregroundMark x1="73828" y1="68262" x2="73438" y2="68359"/>
                          <a14:foregroundMark x1="83008" y1="74023" x2="83008" y2="74023"/>
                          <a14:foregroundMark x1="80957" y1="76172" x2="80957" y2="76172"/>
                          <a14:foregroundMark x1="79688" y1="74121" x2="79688" y2="74121"/>
                          <a14:foregroundMark x1="70117" y1="74609" x2="70117" y2="74609"/>
                          <a14:foregroundMark x1="85547" y1="63574" x2="85547" y2="63574"/>
                          <a14:foregroundMark x1="83691" y1="64746" x2="83691" y2="64746"/>
                          <a14:foregroundMark x1="83691" y1="63867" x2="83691" y2="63867"/>
                          <a14:foregroundMark x1="83594" y1="62402" x2="83594" y2="62402"/>
                          <a14:foregroundMark x1="81641" y1="52441" x2="81641" y2="52441"/>
                          <a14:foregroundMark x1="76367" y1="49023" x2="76367" y2="49023"/>
                          <a14:foregroundMark x1="78223" y1="48926" x2="78223" y2="48926"/>
                          <a14:foregroundMark x1="79590" y1="48730" x2="79590" y2="48730"/>
                          <a14:foregroundMark x1="77051" y1="45020" x2="77051" y2="45020"/>
                          <a14:foregroundMark x1="76074" y1="41504" x2="76074" y2="41504"/>
                          <a14:foregroundMark x1="61230" y1="44922" x2="61230" y2="44922"/>
                          <a14:foregroundMark x1="44727" y1="37500" x2="44727" y2="37500"/>
                          <a14:foregroundMark x1="44629" y1="39258" x2="44629" y2="39258"/>
                          <a14:foregroundMark x1="45996" y1="43164" x2="45996" y2="43164"/>
                          <a14:foregroundMark x1="45898" y1="44629" x2="45898" y2="44629"/>
                          <a14:foregroundMark x1="45898" y1="45996" x2="45898" y2="45996"/>
                          <a14:foregroundMark x1="48633" y1="55371" x2="48633" y2="55371"/>
                          <a14:foregroundMark x1="48633" y1="54297" x2="48633" y2="54297"/>
                          <a14:foregroundMark x1="48633" y1="56543" x2="48633" y2="56543"/>
                          <a14:foregroundMark x1="39453" y1="39063" x2="39453" y2="39063"/>
                          <a14:foregroundMark x1="35449" y1="40039" x2="35449" y2="40039"/>
                          <a14:foregroundMark x1="30371" y1="37598" x2="30371" y2="37598"/>
                          <a14:foregroundMark x1="30664" y1="37402" x2="30273" y2="37500"/>
                          <a14:foregroundMark x1="72266" y1="62891" x2="72754" y2="63574"/>
                          <a14:foregroundMark x1="70703" y1="66211" x2="70801" y2="676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4217" y="2490489"/>
              <a:ext cx="2275066" cy="2275066"/>
            </a:xfrm>
            <a:prstGeom prst="rect">
              <a:avLst/>
            </a:prstGeom>
          </p:spPr>
        </p:pic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9F4BF769-AE9A-303A-C118-7B1268B0644D}"/>
                </a:ext>
              </a:extLst>
            </p:cNvPr>
            <p:cNvGrpSpPr/>
            <p:nvPr/>
          </p:nvGrpSpPr>
          <p:grpSpPr>
            <a:xfrm>
              <a:off x="5812782" y="2662907"/>
              <a:ext cx="2083249" cy="1930230"/>
              <a:chOff x="2697480" y="1736408"/>
              <a:chExt cx="7010400" cy="7010400"/>
            </a:xfrm>
          </p:grpSpPr>
          <p:pic>
            <p:nvPicPr>
              <p:cNvPr id="32" name="Immagine 31" descr="Immagine che contiene bilancia&#10;&#10;Descrizione generata automaticamente">
                <a:extLst>
                  <a:ext uri="{FF2B5EF4-FFF2-40B4-BE49-F238E27FC236}">
                    <a16:creationId xmlns:a16="http://schemas.microsoft.com/office/drawing/2014/main" id="{33981B11-AA64-139D-C455-A084844AAF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>
                            <a14:foregroundMark x1="49512" y1="26758" x2="49121" y2="26563"/>
                            <a14:foregroundMark x1="49805" y1="25195" x2="50195" y2="25684"/>
                            <a14:foregroundMark x1="20703" y1="62109" x2="27637" y2="65234"/>
                            <a14:foregroundMark x1="27637" y1="65234" x2="27930" y2="63770"/>
                            <a14:foregroundMark x1="64355" y1="63867" x2="71875" y2="64063"/>
                            <a14:foregroundMark x1="71875" y1="64063" x2="72754" y2="65918"/>
                            <a14:foregroundMark x1="47266" y1="78711" x2="54980" y2="78027"/>
                            <a14:foregroundMark x1="67090" y1="79492" x2="67090" y2="80176"/>
                            <a14:foregroundMark x1="71191" y1="79785" x2="71680" y2="79980"/>
                            <a14:foregroundMark x1="75293" y1="80078" x2="75293" y2="80078"/>
                            <a14:foregroundMark x1="32422" y1="79688" x2="32324" y2="80176"/>
                            <a14:foregroundMark x1="28809" y1="80176" x2="28125" y2="80176"/>
                            <a14:foregroundMark x1="23633" y1="79980" x2="23633" y2="7998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97480" y="1736408"/>
                <a:ext cx="7010400" cy="7010400"/>
              </a:xfrm>
              <a:prstGeom prst="rect">
                <a:avLst/>
              </a:prstGeom>
            </p:spPr>
          </p:pic>
          <p:pic>
            <p:nvPicPr>
              <p:cNvPr id="36" name="Immagine 35">
                <a:extLst>
                  <a:ext uri="{FF2B5EF4-FFF2-40B4-BE49-F238E27FC236}">
                    <a16:creationId xmlns:a16="http://schemas.microsoft.com/office/drawing/2014/main" id="{2EBF6B00-7C0E-BFC4-7DDD-6EB73EA75F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763677">
                <a:off x="3738921" y="5107984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40" name="Immagine 39">
                <a:extLst>
                  <a:ext uri="{FF2B5EF4-FFF2-40B4-BE49-F238E27FC236}">
                    <a16:creationId xmlns:a16="http://schemas.microsoft.com/office/drawing/2014/main" id="{EF4FF0BE-C8F5-F9D6-672D-2E88DEC2BC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270823">
                <a:off x="4274741" y="5072139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41" name="Immagine 40">
                <a:extLst>
                  <a:ext uri="{FF2B5EF4-FFF2-40B4-BE49-F238E27FC236}">
                    <a16:creationId xmlns:a16="http://schemas.microsoft.com/office/drawing/2014/main" id="{EF225E17-5062-BF1E-EFCF-623E634BC9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938027">
                <a:off x="4464502" y="5127860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52" name="Immagine 51">
                <a:extLst>
                  <a:ext uri="{FF2B5EF4-FFF2-40B4-BE49-F238E27FC236}">
                    <a16:creationId xmlns:a16="http://schemas.microsoft.com/office/drawing/2014/main" id="{2D925884-EC18-71ED-B46B-9A9E87C642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420965">
                <a:off x="4032522" y="5072138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53" name="Immagine 52">
                <a:extLst>
                  <a:ext uri="{FF2B5EF4-FFF2-40B4-BE49-F238E27FC236}">
                    <a16:creationId xmlns:a16="http://schemas.microsoft.com/office/drawing/2014/main" id="{F84EE596-B178-C575-02B0-76D1AF2FE7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3580498">
                <a:off x="3993874" y="4628842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54" name="Immagine 53">
                <a:extLst>
                  <a:ext uri="{FF2B5EF4-FFF2-40B4-BE49-F238E27FC236}">
                    <a16:creationId xmlns:a16="http://schemas.microsoft.com/office/drawing/2014/main" id="{41683112-A33F-F0EE-A047-82A08C51C3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428402">
                <a:off x="4321081" y="4725865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61" name="Immagine 60">
                <a:extLst>
                  <a:ext uri="{FF2B5EF4-FFF2-40B4-BE49-F238E27FC236}">
                    <a16:creationId xmlns:a16="http://schemas.microsoft.com/office/drawing/2014/main" id="{07C0A267-B0AA-1860-B28B-D83873DD29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651663">
                <a:off x="7496011" y="5132584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62" name="Immagine 61">
                <a:extLst>
                  <a:ext uri="{FF2B5EF4-FFF2-40B4-BE49-F238E27FC236}">
                    <a16:creationId xmlns:a16="http://schemas.microsoft.com/office/drawing/2014/main" id="{7C57AA12-EF17-EC09-29FB-74339A92B4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0735833">
                <a:off x="7232362" y="5108079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63" name="Immagine 62">
                <a:extLst>
                  <a:ext uri="{FF2B5EF4-FFF2-40B4-BE49-F238E27FC236}">
                    <a16:creationId xmlns:a16="http://schemas.microsoft.com/office/drawing/2014/main" id="{0E84F54F-7B9D-D26E-580C-2AFE3637D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646019">
                <a:off x="6961922" y="5117721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64" name="Immagine 63">
                <a:extLst>
                  <a:ext uri="{FF2B5EF4-FFF2-40B4-BE49-F238E27FC236}">
                    <a16:creationId xmlns:a16="http://schemas.microsoft.com/office/drawing/2014/main" id="{A07ABBB6-BD71-B525-C73E-A9A0B48601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25821">
                <a:off x="6752618" y="5117721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65" name="Immagine 64">
                <a:extLst>
                  <a:ext uri="{FF2B5EF4-FFF2-40B4-BE49-F238E27FC236}">
                    <a16:creationId xmlns:a16="http://schemas.microsoft.com/office/drawing/2014/main" id="{7648AD3F-93C6-8EEF-0A45-A197D41D3F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0385026">
                <a:off x="7017687" y="4715053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66" name="Immagine 65">
                <a:extLst>
                  <a:ext uri="{FF2B5EF4-FFF2-40B4-BE49-F238E27FC236}">
                    <a16:creationId xmlns:a16="http://schemas.microsoft.com/office/drawing/2014/main" id="{93C0E30B-59AB-213B-75BC-826F733974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0661310">
                <a:off x="7315176" y="4728636"/>
                <a:ext cx="1065266" cy="1312096"/>
              </a:xfrm>
              <a:prstGeom prst="rect">
                <a:avLst/>
              </a:prstGeom>
            </p:spPr>
          </p:pic>
        </p:grpSp>
        <p:sp>
          <p:nvSpPr>
            <p:cNvPr id="31" name="Freccia a destra 30">
              <a:extLst>
                <a:ext uri="{FF2B5EF4-FFF2-40B4-BE49-F238E27FC236}">
                  <a16:creationId xmlns:a16="http://schemas.microsoft.com/office/drawing/2014/main" id="{39D51478-7A54-70D1-BA26-4068742796E5}"/>
                </a:ext>
              </a:extLst>
            </p:cNvPr>
            <p:cNvSpPr/>
            <p:nvPr/>
          </p:nvSpPr>
          <p:spPr>
            <a:xfrm>
              <a:off x="3437817" y="3412452"/>
              <a:ext cx="431142" cy="431141"/>
            </a:xfrm>
            <a:prstGeom prst="rightArrow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7" name="Freccia a destra 46">
              <a:extLst>
                <a:ext uri="{FF2B5EF4-FFF2-40B4-BE49-F238E27FC236}">
                  <a16:creationId xmlns:a16="http://schemas.microsoft.com/office/drawing/2014/main" id="{D9D9D2DE-880A-E847-77B6-A5FD8AEE7A2D}"/>
                </a:ext>
              </a:extLst>
            </p:cNvPr>
            <p:cNvSpPr/>
            <p:nvPr/>
          </p:nvSpPr>
          <p:spPr>
            <a:xfrm>
              <a:off x="5663910" y="3412452"/>
              <a:ext cx="431142" cy="431141"/>
            </a:xfrm>
            <a:prstGeom prst="rightArrow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8" name="Freccia a destra 47">
              <a:extLst>
                <a:ext uri="{FF2B5EF4-FFF2-40B4-BE49-F238E27FC236}">
                  <a16:creationId xmlns:a16="http://schemas.microsoft.com/office/drawing/2014/main" id="{D962C1C3-8BE2-1017-A62C-89160AC3204D}"/>
                </a:ext>
              </a:extLst>
            </p:cNvPr>
            <p:cNvSpPr/>
            <p:nvPr/>
          </p:nvSpPr>
          <p:spPr>
            <a:xfrm>
              <a:off x="7763623" y="3412452"/>
              <a:ext cx="431142" cy="431141"/>
            </a:xfrm>
            <a:prstGeom prst="rightArrow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9" name="Freccia a destra 48">
              <a:extLst>
                <a:ext uri="{FF2B5EF4-FFF2-40B4-BE49-F238E27FC236}">
                  <a16:creationId xmlns:a16="http://schemas.microsoft.com/office/drawing/2014/main" id="{2993C169-C0DB-F3A5-7EFC-B8FA334CAD23}"/>
                </a:ext>
              </a:extLst>
            </p:cNvPr>
            <p:cNvSpPr/>
            <p:nvPr/>
          </p:nvSpPr>
          <p:spPr>
            <a:xfrm>
              <a:off x="10147814" y="3412452"/>
              <a:ext cx="431142" cy="431141"/>
            </a:xfrm>
            <a:prstGeom prst="rightArrow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1B22A62-0E6A-D54E-2A92-D15814849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729709" y="3298593"/>
              <a:ext cx="737680" cy="7071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1463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CF786B-423E-B2F0-C573-B08412AE6F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8DC757C-8936-9C7A-5518-26C71B0BA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2104A55D-EB3C-7AD9-AE2F-1B06CA38E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47">
            <a:extLst>
              <a:ext uri="{FF2B5EF4-FFF2-40B4-BE49-F238E27FC236}">
                <a16:creationId xmlns:a16="http://schemas.microsoft.com/office/drawing/2014/main" id="{D7EE0CE5-1ADD-D691-0CBE-BA0D62E118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4724" r="68734" b="1726"/>
          <a:stretch/>
        </p:blipFill>
        <p:spPr>
          <a:xfrm>
            <a:off x="-56000" y="0"/>
            <a:ext cx="12304000" cy="68580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85406F40-C8F6-E0EE-20F9-5E84E05E5C6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rgbClr val="4472C4">
                <a:shade val="45000"/>
                <a:satMod val="135000"/>
              </a:srgb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18099947">
            <a:off x="-5869055" y="-2205966"/>
            <a:ext cx="12191981" cy="6857989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7A9B3B47-0942-A8D3-8706-DAAF5CED2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E6D5396C-D2EA-F509-83A7-4C60B15C9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6CDF5320-F973-4F3B-64DB-7A52F72028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AE60E980-F125-49E8-3D48-E4A44FC70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8098E119-21CD-98B6-8788-405684462D44}"/>
              </a:ext>
            </a:extLst>
          </p:cNvPr>
          <p:cNvSpPr txBox="1">
            <a:spLocks/>
          </p:cNvSpPr>
          <p:nvPr/>
        </p:nvSpPr>
        <p:spPr>
          <a:xfrm>
            <a:off x="226935" y="-46454"/>
            <a:ext cx="3296297" cy="82934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800" b="1" dirty="0">
                <a:solidFill>
                  <a:schemeClr val="bg1"/>
                </a:solidFill>
              </a:rPr>
              <a:t>Language models</a:t>
            </a:r>
            <a:endParaRPr lang="it-IT" sz="6600" b="1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EB5B0D0-8EB1-EFE7-B985-E45DE10E8B25}"/>
              </a:ext>
            </a:extLst>
          </p:cNvPr>
          <p:cNvSpPr txBox="1"/>
          <p:nvPr/>
        </p:nvSpPr>
        <p:spPr>
          <a:xfrm>
            <a:off x="2058296" y="3229131"/>
            <a:ext cx="2324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ProtT5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bg1"/>
                </a:solidFill>
              </a:rPr>
              <a:t>ProtXLNet</a:t>
            </a: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2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D18FE44E-E64A-7263-1832-3568CA7FE5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013" y="1439892"/>
            <a:ext cx="3210560" cy="4409477"/>
          </a:xfrm>
          <a:prstGeom prst="rect">
            <a:avLst/>
          </a:prstGeom>
        </p:spPr>
      </p:pic>
      <p:pic>
        <p:nvPicPr>
          <p:cNvPr id="4" name="Immagine 3" descr="Immagine che contiene schermata, testo, Policromia&#10;&#10;Descrizione generata automaticamente">
            <a:extLst>
              <a:ext uri="{FF2B5EF4-FFF2-40B4-BE49-F238E27FC236}">
                <a16:creationId xmlns:a16="http://schemas.microsoft.com/office/drawing/2014/main" id="{3293B761-5B72-0294-05FF-AFF94B94515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2315" y="1439892"/>
            <a:ext cx="3210560" cy="417247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5572F6F-7066-4219-1D88-E75CD9302CC7}"/>
              </a:ext>
            </a:extLst>
          </p:cNvPr>
          <p:cNvSpPr txBox="1"/>
          <p:nvPr/>
        </p:nvSpPr>
        <p:spPr>
          <a:xfrm>
            <a:off x="6837661" y="6004352"/>
            <a:ext cx="48622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MT"/>
                <a:cs typeface="Aharoni" panose="02010803020104030203" pitchFamily="2" charset="-79"/>
              </a:rPr>
              <a:t>Plots</a:t>
            </a:r>
            <a:r>
              <a:rPr lang="it-IT" sz="800" dirty="0">
                <a:solidFill>
                  <a:schemeClr val="bg1"/>
                </a:solidFill>
              </a:rPr>
              <a:t>: </a:t>
            </a:r>
            <a:r>
              <a:rPr lang="en-US" sz="800" b="0" i="0" u="none" strike="noStrike" baseline="0" dirty="0">
                <a:solidFill>
                  <a:schemeClr val="bg1"/>
                </a:solidFill>
                <a:latin typeface="ArialMT"/>
              </a:rPr>
              <a:t>Ahmed </a:t>
            </a:r>
            <a:r>
              <a:rPr lang="en-US" sz="800" b="0" i="0" u="none" strike="noStrike" baseline="0" dirty="0" err="1">
                <a:solidFill>
                  <a:schemeClr val="bg1"/>
                </a:solidFill>
                <a:latin typeface="ArialMT"/>
              </a:rPr>
              <a:t>Elnaggar</a:t>
            </a:r>
            <a:r>
              <a:rPr lang="en-US" sz="800" b="0" i="0" u="none" strike="noStrike" baseline="0" dirty="0">
                <a:solidFill>
                  <a:schemeClr val="bg1"/>
                </a:solidFill>
                <a:latin typeface="ArialMT"/>
              </a:rPr>
              <a:t> et al. “</a:t>
            </a:r>
            <a:r>
              <a:rPr lang="en-US" sz="800" b="0" i="0" u="none" strike="noStrike" baseline="0" dirty="0" err="1">
                <a:solidFill>
                  <a:schemeClr val="bg1"/>
                </a:solidFill>
                <a:latin typeface="ArialMT"/>
              </a:rPr>
              <a:t>Prottrans</a:t>
            </a:r>
            <a:r>
              <a:rPr lang="en-US" sz="800" b="0" i="0" u="none" strike="noStrike" baseline="0" dirty="0">
                <a:solidFill>
                  <a:schemeClr val="bg1"/>
                </a:solidFill>
                <a:latin typeface="ArialMT"/>
              </a:rPr>
              <a:t>: Toward understanding the language of life through</a:t>
            </a:r>
          </a:p>
          <a:p>
            <a:pPr algn="r"/>
            <a:r>
              <a:rPr lang="it-IT" sz="800" b="0" i="0" u="none" strike="noStrike" baseline="0" dirty="0" err="1">
                <a:solidFill>
                  <a:schemeClr val="bg1"/>
                </a:solidFill>
                <a:latin typeface="ArialMT"/>
              </a:rPr>
              <a:t>Selfsupervised</a:t>
            </a:r>
            <a:r>
              <a:rPr lang="it-IT" sz="800" b="0" i="0" u="none" strike="noStrike" baseline="0" dirty="0">
                <a:solidFill>
                  <a:schemeClr val="bg1"/>
                </a:solidFill>
                <a:latin typeface="ArialMT"/>
              </a:rPr>
              <a:t> </a:t>
            </a:r>
            <a:r>
              <a:rPr lang="en-US" sz="800" b="0" i="0" u="none" strike="noStrike" baseline="0" dirty="0">
                <a:solidFill>
                  <a:schemeClr val="bg1"/>
                </a:solidFill>
                <a:latin typeface="ArialMT"/>
              </a:rPr>
              <a:t>learning”. In: </a:t>
            </a:r>
            <a:r>
              <a:rPr lang="en-US" sz="800" b="0" i="1" u="none" strike="noStrike" baseline="0" dirty="0">
                <a:solidFill>
                  <a:schemeClr val="bg1"/>
                </a:solidFill>
                <a:latin typeface="Arial-ItalicMT"/>
              </a:rPr>
              <a:t>IEEE transactions on pattern analysis and machine intelligence</a:t>
            </a:r>
          </a:p>
          <a:p>
            <a:pPr algn="r"/>
            <a:r>
              <a:rPr lang="it-IT" sz="800" b="0" i="0" u="none" strike="noStrike" baseline="0" dirty="0">
                <a:solidFill>
                  <a:schemeClr val="bg1"/>
                </a:solidFill>
                <a:latin typeface="ArialMT"/>
              </a:rPr>
              <a:t>44.10 (2021), pp. 7112–7127.</a:t>
            </a:r>
            <a:endParaRPr lang="it-IT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734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DE8DD0-E9E5-280C-7712-292F8185D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CEB90F2F-F4C6-68FA-991B-7E457337B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DFB074CA-2788-DDA4-CF34-DBE27E2943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47">
            <a:extLst>
              <a:ext uri="{FF2B5EF4-FFF2-40B4-BE49-F238E27FC236}">
                <a16:creationId xmlns:a16="http://schemas.microsoft.com/office/drawing/2014/main" id="{F382D0BE-DEED-437E-0C15-2D07CBA0742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4724" r="68734" b="1726"/>
          <a:stretch/>
        </p:blipFill>
        <p:spPr>
          <a:xfrm>
            <a:off x="-8172" y="0"/>
            <a:ext cx="12304000" cy="68580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FE70E190-BA95-9801-3E2E-BDCBB5F32FD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rgbClr val="4472C4">
                <a:shade val="45000"/>
                <a:satMod val="135000"/>
              </a:srgb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18099947">
            <a:off x="-5869055" y="-2205966"/>
            <a:ext cx="12191981" cy="6857989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0DF6A20-2432-99D3-40FB-D99FABBDB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D63B70DF-CFC7-F509-BDB3-725C50F24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BCEFD156-8F92-9AC3-2801-ABA531EAE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089AC80B-4A5E-6FED-59C1-010FA55B9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241E44B5-30D4-D61A-3D36-FF384163E801}"/>
              </a:ext>
            </a:extLst>
          </p:cNvPr>
          <p:cNvSpPr txBox="1">
            <a:spLocks/>
          </p:cNvSpPr>
          <p:nvPr/>
        </p:nvSpPr>
        <p:spPr>
          <a:xfrm>
            <a:off x="226935" y="-46454"/>
            <a:ext cx="3296297" cy="82934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800" b="1" dirty="0">
                <a:solidFill>
                  <a:schemeClr val="bg1"/>
                </a:solidFill>
              </a:rPr>
              <a:t>Random </a:t>
            </a:r>
            <a:r>
              <a:rPr lang="it-IT" sz="4800" b="1" dirty="0" err="1">
                <a:solidFill>
                  <a:schemeClr val="bg1"/>
                </a:solidFill>
              </a:rPr>
              <a:t>forest</a:t>
            </a:r>
            <a:endParaRPr lang="it-IT" sz="6600" b="1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DEE8794-4B41-2FDA-D891-FDE777F76FD3}"/>
              </a:ext>
            </a:extLst>
          </p:cNvPr>
          <p:cNvSpPr txBox="1"/>
          <p:nvPr/>
        </p:nvSpPr>
        <p:spPr>
          <a:xfrm>
            <a:off x="2032578" y="2225118"/>
            <a:ext cx="3263004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CART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Gini </a:t>
            </a:r>
            <a:r>
              <a:rPr lang="it-IT" sz="2400" dirty="0" err="1">
                <a:solidFill>
                  <a:schemeClr val="bg1"/>
                </a:solidFill>
              </a:rPr>
              <a:t>impurity</a:t>
            </a:r>
            <a:endParaRPr lang="it-IT" sz="24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Reduce </a:t>
            </a:r>
            <a:r>
              <a:rPr lang="it-IT" sz="2400" dirty="0" err="1">
                <a:solidFill>
                  <a:schemeClr val="bg1"/>
                </a:solidFill>
              </a:rPr>
              <a:t>Bias</a:t>
            </a:r>
            <a:endParaRPr lang="it-IT" sz="24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bg1"/>
                </a:solidFill>
              </a:rPr>
              <a:t>Bagging</a:t>
            </a:r>
            <a:endParaRPr lang="it-IT" sz="24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Samples size and feature </a:t>
            </a:r>
            <a:r>
              <a:rPr lang="it-IT" sz="2400" dirty="0" err="1">
                <a:solidFill>
                  <a:schemeClr val="bg1"/>
                </a:solidFill>
              </a:rPr>
              <a:t>space</a:t>
            </a:r>
            <a:endParaRPr lang="it-IT" sz="2400" dirty="0">
              <a:solidFill>
                <a:schemeClr val="bg1"/>
              </a:solidFill>
            </a:endParaRPr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75C0CE85-EC20-0B2E-0B8D-8687095EBA04}"/>
              </a:ext>
            </a:extLst>
          </p:cNvPr>
          <p:cNvGrpSpPr/>
          <p:nvPr/>
        </p:nvGrpSpPr>
        <p:grpSpPr>
          <a:xfrm>
            <a:off x="6059692" y="4315682"/>
            <a:ext cx="2997700" cy="1082487"/>
            <a:chOff x="7441156" y="2036680"/>
            <a:chExt cx="3638280" cy="1313804"/>
          </a:xfrm>
        </p:grpSpPr>
        <p:sp>
          <p:nvSpPr>
            <p:cNvPr id="6" name="Rettangolo con angoli arrotondati 5">
              <a:extLst>
                <a:ext uri="{FF2B5EF4-FFF2-40B4-BE49-F238E27FC236}">
                  <a16:creationId xmlns:a16="http://schemas.microsoft.com/office/drawing/2014/main" id="{E234C367-3211-17DA-2087-14A538DC627A}"/>
                </a:ext>
              </a:extLst>
            </p:cNvPr>
            <p:cNvSpPr/>
            <p:nvPr/>
          </p:nvSpPr>
          <p:spPr>
            <a:xfrm>
              <a:off x="8955905" y="2036680"/>
              <a:ext cx="712370" cy="276225"/>
            </a:xfrm>
            <a:prstGeom prst="round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DDECE34A-C8FA-BF7C-B5BB-FAD0BA7F44C2}"/>
                </a:ext>
              </a:extLst>
            </p:cNvPr>
            <p:cNvSpPr/>
            <p:nvPr/>
          </p:nvSpPr>
          <p:spPr>
            <a:xfrm>
              <a:off x="9928916" y="2527088"/>
              <a:ext cx="712370" cy="276225"/>
            </a:xfrm>
            <a:prstGeom prst="round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Rettangolo con angoli arrotondati 8">
              <a:extLst>
                <a:ext uri="{FF2B5EF4-FFF2-40B4-BE49-F238E27FC236}">
                  <a16:creationId xmlns:a16="http://schemas.microsoft.com/office/drawing/2014/main" id="{D6EE4E25-628A-C57C-F79D-4FDB7C4DB3E0}"/>
                </a:ext>
              </a:extLst>
            </p:cNvPr>
            <p:cNvSpPr/>
            <p:nvPr/>
          </p:nvSpPr>
          <p:spPr>
            <a:xfrm>
              <a:off x="8044428" y="2507650"/>
              <a:ext cx="712370" cy="276225"/>
            </a:xfrm>
            <a:prstGeom prst="round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027F1962-1EEC-47A5-1DC4-6E649835BD9B}"/>
                </a:ext>
              </a:extLst>
            </p:cNvPr>
            <p:cNvSpPr/>
            <p:nvPr/>
          </p:nvSpPr>
          <p:spPr>
            <a:xfrm>
              <a:off x="10367066" y="3017496"/>
              <a:ext cx="712370" cy="276225"/>
            </a:xfrm>
            <a:prstGeom prst="round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Rettangolo con angoli arrotondati 11">
              <a:extLst>
                <a:ext uri="{FF2B5EF4-FFF2-40B4-BE49-F238E27FC236}">
                  <a16:creationId xmlns:a16="http://schemas.microsoft.com/office/drawing/2014/main" id="{3DC76A78-56F3-0827-92CE-61112BF4303A}"/>
                </a:ext>
              </a:extLst>
            </p:cNvPr>
            <p:cNvSpPr/>
            <p:nvPr/>
          </p:nvSpPr>
          <p:spPr>
            <a:xfrm>
              <a:off x="9451205" y="3017496"/>
              <a:ext cx="712370" cy="276225"/>
            </a:xfrm>
            <a:prstGeom prst="roundRect">
              <a:avLst/>
            </a:prstGeom>
            <a:solidFill>
              <a:srgbClr val="92D050"/>
            </a:solidFill>
            <a:ln w="12700">
              <a:solidFill>
                <a:srgbClr val="578537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3" name="Rettangolo con angoli arrotondati 12">
              <a:extLst>
                <a:ext uri="{FF2B5EF4-FFF2-40B4-BE49-F238E27FC236}">
                  <a16:creationId xmlns:a16="http://schemas.microsoft.com/office/drawing/2014/main" id="{27515EE7-7CAC-0029-9BF4-5A9BDF9623E7}"/>
                </a:ext>
              </a:extLst>
            </p:cNvPr>
            <p:cNvSpPr/>
            <p:nvPr/>
          </p:nvSpPr>
          <p:spPr>
            <a:xfrm>
              <a:off x="8491748" y="3073613"/>
              <a:ext cx="712370" cy="276225"/>
            </a:xfrm>
            <a:prstGeom prst="roundRect">
              <a:avLst/>
            </a:prstGeom>
            <a:solidFill>
              <a:srgbClr val="92D050"/>
            </a:solidFill>
            <a:ln w="12700">
              <a:solidFill>
                <a:srgbClr val="578537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con angoli arrotondati 13">
              <a:extLst>
                <a:ext uri="{FF2B5EF4-FFF2-40B4-BE49-F238E27FC236}">
                  <a16:creationId xmlns:a16="http://schemas.microsoft.com/office/drawing/2014/main" id="{7525131A-7E74-D037-A73E-B96D20E91DC8}"/>
                </a:ext>
              </a:extLst>
            </p:cNvPr>
            <p:cNvSpPr/>
            <p:nvPr/>
          </p:nvSpPr>
          <p:spPr>
            <a:xfrm>
              <a:off x="7441156" y="3074259"/>
              <a:ext cx="712370" cy="276225"/>
            </a:xfrm>
            <a:prstGeom prst="roundRect">
              <a:avLst/>
            </a:prstGeom>
            <a:solidFill>
              <a:srgbClr val="92D050"/>
            </a:solidFill>
            <a:ln w="12700">
              <a:solidFill>
                <a:srgbClr val="578537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cxnSp>
          <p:nvCxnSpPr>
            <p:cNvPr id="15" name="Connettore 2 14">
              <a:extLst>
                <a:ext uri="{FF2B5EF4-FFF2-40B4-BE49-F238E27FC236}">
                  <a16:creationId xmlns:a16="http://schemas.microsoft.com/office/drawing/2014/main" id="{1537F966-3EE1-388A-C797-B4834A814C5C}"/>
                </a:ext>
              </a:extLst>
            </p:cNvPr>
            <p:cNvCxnSpPr>
              <a:stCxn id="6" idx="2"/>
            </p:cNvCxnSpPr>
            <p:nvPr/>
          </p:nvCxnSpPr>
          <p:spPr>
            <a:xfrm flipH="1">
              <a:off x="8756798" y="2312905"/>
              <a:ext cx="555292" cy="3328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2 15">
              <a:extLst>
                <a:ext uri="{FF2B5EF4-FFF2-40B4-BE49-F238E27FC236}">
                  <a16:creationId xmlns:a16="http://schemas.microsoft.com/office/drawing/2014/main" id="{CEE047E2-9731-147B-8FD2-0F7CFFC1DD4D}"/>
                </a:ext>
              </a:extLst>
            </p:cNvPr>
            <p:cNvCxnSpPr>
              <a:cxnSpLocks/>
              <a:stCxn id="6" idx="2"/>
              <a:endCxn id="7" idx="1"/>
            </p:cNvCxnSpPr>
            <p:nvPr/>
          </p:nvCxnSpPr>
          <p:spPr>
            <a:xfrm>
              <a:off x="9312090" y="2312905"/>
              <a:ext cx="616826" cy="3522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2 16">
              <a:extLst>
                <a:ext uri="{FF2B5EF4-FFF2-40B4-BE49-F238E27FC236}">
                  <a16:creationId xmlns:a16="http://schemas.microsoft.com/office/drawing/2014/main" id="{968EC163-2577-F153-A9EB-9ED6A5C35109}"/>
                </a:ext>
              </a:extLst>
            </p:cNvPr>
            <p:cNvCxnSpPr>
              <a:cxnSpLocks/>
              <a:stCxn id="9" idx="2"/>
              <a:endCxn id="14" idx="0"/>
            </p:cNvCxnSpPr>
            <p:nvPr/>
          </p:nvCxnSpPr>
          <p:spPr>
            <a:xfrm flipH="1">
              <a:off x="7797341" y="2783875"/>
              <a:ext cx="603272" cy="2903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2 17">
              <a:extLst>
                <a:ext uri="{FF2B5EF4-FFF2-40B4-BE49-F238E27FC236}">
                  <a16:creationId xmlns:a16="http://schemas.microsoft.com/office/drawing/2014/main" id="{AF5E4211-664D-B77A-5413-9A998EA96CF7}"/>
                </a:ext>
              </a:extLst>
            </p:cNvPr>
            <p:cNvCxnSpPr>
              <a:cxnSpLocks/>
              <a:endCxn id="13" idx="0"/>
            </p:cNvCxnSpPr>
            <p:nvPr/>
          </p:nvCxnSpPr>
          <p:spPr>
            <a:xfrm>
              <a:off x="8387059" y="2771387"/>
              <a:ext cx="460874" cy="3022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2 18">
              <a:extLst>
                <a:ext uri="{FF2B5EF4-FFF2-40B4-BE49-F238E27FC236}">
                  <a16:creationId xmlns:a16="http://schemas.microsoft.com/office/drawing/2014/main" id="{73E668EF-EACD-2DC6-5B5A-C39C5CDC53AE}"/>
                </a:ext>
              </a:extLst>
            </p:cNvPr>
            <p:cNvCxnSpPr>
              <a:cxnSpLocks/>
              <a:stCxn id="7" idx="2"/>
              <a:endCxn id="12" idx="0"/>
            </p:cNvCxnSpPr>
            <p:nvPr/>
          </p:nvCxnSpPr>
          <p:spPr>
            <a:xfrm flipH="1">
              <a:off x="9807390" y="2803313"/>
              <a:ext cx="477711" cy="2141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2 19">
              <a:extLst>
                <a:ext uri="{FF2B5EF4-FFF2-40B4-BE49-F238E27FC236}">
                  <a16:creationId xmlns:a16="http://schemas.microsoft.com/office/drawing/2014/main" id="{22E60744-8D5D-335E-2984-15478752A58C}"/>
                </a:ext>
              </a:extLst>
            </p:cNvPr>
            <p:cNvCxnSpPr>
              <a:cxnSpLocks/>
              <a:stCxn id="7" idx="2"/>
              <a:endCxn id="11" idx="0"/>
            </p:cNvCxnSpPr>
            <p:nvPr/>
          </p:nvCxnSpPr>
          <p:spPr>
            <a:xfrm>
              <a:off x="10285101" y="2803313"/>
              <a:ext cx="438150" cy="2141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28901838-C538-02A8-168D-64422A810400}"/>
              </a:ext>
            </a:extLst>
          </p:cNvPr>
          <p:cNvGrpSpPr/>
          <p:nvPr/>
        </p:nvGrpSpPr>
        <p:grpSpPr>
          <a:xfrm>
            <a:off x="7939931" y="2365214"/>
            <a:ext cx="3174089" cy="2075225"/>
            <a:chOff x="8044428" y="3721572"/>
            <a:chExt cx="3513891" cy="2297388"/>
          </a:xfrm>
        </p:grpSpPr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7846DCE5-ABC7-E24D-F173-746A966D3F77}"/>
                </a:ext>
              </a:extLst>
            </p:cNvPr>
            <p:cNvSpPr/>
            <p:nvPr/>
          </p:nvSpPr>
          <p:spPr>
            <a:xfrm>
              <a:off x="10442179" y="5742735"/>
              <a:ext cx="712370" cy="276225"/>
            </a:xfrm>
            <a:prstGeom prst="roundRect">
              <a:avLst/>
            </a:prstGeom>
            <a:solidFill>
              <a:srgbClr val="92D050"/>
            </a:solidFill>
            <a:ln w="12700">
              <a:solidFill>
                <a:srgbClr val="578537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3F31B81E-BCF7-897D-A94C-CCE96AB50F5D}"/>
                </a:ext>
              </a:extLst>
            </p:cNvPr>
            <p:cNvSpPr/>
            <p:nvPr/>
          </p:nvSpPr>
          <p:spPr>
            <a:xfrm>
              <a:off x="9560698" y="5742735"/>
              <a:ext cx="712370" cy="276225"/>
            </a:xfrm>
            <a:prstGeom prst="roundRect">
              <a:avLst/>
            </a:prstGeom>
            <a:solidFill>
              <a:srgbClr val="92D050"/>
            </a:solidFill>
            <a:ln w="12700">
              <a:solidFill>
                <a:srgbClr val="578537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25" name="Connettore 2 24">
              <a:extLst>
                <a:ext uri="{FF2B5EF4-FFF2-40B4-BE49-F238E27FC236}">
                  <a16:creationId xmlns:a16="http://schemas.microsoft.com/office/drawing/2014/main" id="{E27D8669-C7D5-9934-E0E5-0369A0068FB8}"/>
                </a:ext>
              </a:extLst>
            </p:cNvPr>
            <p:cNvCxnSpPr>
              <a:cxnSpLocks/>
              <a:endCxn id="24" idx="0"/>
            </p:cNvCxnSpPr>
            <p:nvPr/>
          </p:nvCxnSpPr>
          <p:spPr>
            <a:xfrm flipH="1">
              <a:off x="9916883" y="5500236"/>
              <a:ext cx="411685" cy="2424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2 25">
              <a:extLst>
                <a:ext uri="{FF2B5EF4-FFF2-40B4-BE49-F238E27FC236}">
                  <a16:creationId xmlns:a16="http://schemas.microsoft.com/office/drawing/2014/main" id="{D202EC76-6E14-E658-3A89-853566E89E3E}"/>
                </a:ext>
              </a:extLst>
            </p:cNvPr>
            <p:cNvCxnSpPr>
              <a:cxnSpLocks/>
              <a:endCxn id="23" idx="0"/>
            </p:cNvCxnSpPr>
            <p:nvPr/>
          </p:nvCxnSpPr>
          <p:spPr>
            <a:xfrm>
              <a:off x="10328568" y="5500236"/>
              <a:ext cx="469796" cy="2424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ttangolo con angoli arrotondati 26">
              <a:extLst>
                <a:ext uri="{FF2B5EF4-FFF2-40B4-BE49-F238E27FC236}">
                  <a16:creationId xmlns:a16="http://schemas.microsoft.com/office/drawing/2014/main" id="{7DC09B90-405D-3988-D475-E0EA8BF7B75C}"/>
                </a:ext>
              </a:extLst>
            </p:cNvPr>
            <p:cNvSpPr/>
            <p:nvPr/>
          </p:nvSpPr>
          <p:spPr>
            <a:xfrm>
              <a:off x="8964992" y="3721572"/>
              <a:ext cx="712370" cy="276225"/>
            </a:xfrm>
            <a:prstGeom prst="round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B6D9066C-17A1-12F3-76D8-B7AF82F38B8B}"/>
                </a:ext>
              </a:extLst>
            </p:cNvPr>
            <p:cNvSpPr/>
            <p:nvPr/>
          </p:nvSpPr>
          <p:spPr>
            <a:xfrm>
              <a:off x="9938003" y="4211980"/>
              <a:ext cx="712370" cy="276225"/>
            </a:xfrm>
            <a:prstGeom prst="round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con angoli arrotondati 28">
              <a:extLst>
                <a:ext uri="{FF2B5EF4-FFF2-40B4-BE49-F238E27FC236}">
                  <a16:creationId xmlns:a16="http://schemas.microsoft.com/office/drawing/2014/main" id="{826EA591-F7C3-2A09-9247-43D552C4D740}"/>
                </a:ext>
              </a:extLst>
            </p:cNvPr>
            <p:cNvSpPr/>
            <p:nvPr/>
          </p:nvSpPr>
          <p:spPr>
            <a:xfrm>
              <a:off x="10376153" y="4702388"/>
              <a:ext cx="712370" cy="276225"/>
            </a:xfrm>
            <a:prstGeom prst="round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7C57D2C0-3CC4-D2FF-1E19-3933525AF5AF}"/>
                </a:ext>
              </a:extLst>
            </p:cNvPr>
            <p:cNvSpPr/>
            <p:nvPr/>
          </p:nvSpPr>
          <p:spPr>
            <a:xfrm>
              <a:off x="9460292" y="4702388"/>
              <a:ext cx="712370" cy="276225"/>
            </a:xfrm>
            <a:prstGeom prst="roundRect">
              <a:avLst/>
            </a:prstGeom>
            <a:solidFill>
              <a:srgbClr val="92D050"/>
            </a:solidFill>
            <a:ln w="12700">
              <a:solidFill>
                <a:srgbClr val="578537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Rettangolo con angoli arrotondati 30">
              <a:extLst>
                <a:ext uri="{FF2B5EF4-FFF2-40B4-BE49-F238E27FC236}">
                  <a16:creationId xmlns:a16="http://schemas.microsoft.com/office/drawing/2014/main" id="{5E4BB937-B73C-7B66-9960-29398B47644C}"/>
                </a:ext>
              </a:extLst>
            </p:cNvPr>
            <p:cNvSpPr/>
            <p:nvPr/>
          </p:nvSpPr>
          <p:spPr>
            <a:xfrm>
              <a:off x="8044428" y="4211980"/>
              <a:ext cx="712370" cy="276225"/>
            </a:xfrm>
            <a:prstGeom prst="roundRect">
              <a:avLst/>
            </a:prstGeom>
            <a:solidFill>
              <a:srgbClr val="92D050"/>
            </a:solidFill>
            <a:ln w="12700">
              <a:solidFill>
                <a:srgbClr val="578537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con angoli arrotondati 31">
              <a:extLst>
                <a:ext uri="{FF2B5EF4-FFF2-40B4-BE49-F238E27FC236}">
                  <a16:creationId xmlns:a16="http://schemas.microsoft.com/office/drawing/2014/main" id="{941FF948-C32E-4A41-215D-72A5FA55DC99}"/>
                </a:ext>
              </a:extLst>
            </p:cNvPr>
            <p:cNvSpPr/>
            <p:nvPr/>
          </p:nvSpPr>
          <p:spPr>
            <a:xfrm>
              <a:off x="10845949" y="5221112"/>
              <a:ext cx="712370" cy="276225"/>
            </a:xfrm>
            <a:prstGeom prst="roundRect">
              <a:avLst/>
            </a:prstGeom>
            <a:solidFill>
              <a:srgbClr val="92D050"/>
            </a:solidFill>
            <a:ln w="12700">
              <a:solidFill>
                <a:srgbClr val="578537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33" name="Connettore 2 32">
              <a:extLst>
                <a:ext uri="{FF2B5EF4-FFF2-40B4-BE49-F238E27FC236}">
                  <a16:creationId xmlns:a16="http://schemas.microsoft.com/office/drawing/2014/main" id="{D7FF734F-1EA6-909F-282D-25ED83331AE8}"/>
                </a:ext>
              </a:extLst>
            </p:cNvPr>
            <p:cNvCxnSpPr>
              <a:stCxn id="27" idx="2"/>
            </p:cNvCxnSpPr>
            <p:nvPr/>
          </p:nvCxnSpPr>
          <p:spPr>
            <a:xfrm flipH="1">
              <a:off x="8765885" y="3997797"/>
              <a:ext cx="555292" cy="3328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2 33">
              <a:extLst>
                <a:ext uri="{FF2B5EF4-FFF2-40B4-BE49-F238E27FC236}">
                  <a16:creationId xmlns:a16="http://schemas.microsoft.com/office/drawing/2014/main" id="{0CE46EB7-499C-0270-3607-C13AFEF326CA}"/>
                </a:ext>
              </a:extLst>
            </p:cNvPr>
            <p:cNvCxnSpPr>
              <a:cxnSpLocks/>
              <a:stCxn id="27" idx="2"/>
              <a:endCxn id="28" idx="1"/>
            </p:cNvCxnSpPr>
            <p:nvPr/>
          </p:nvCxnSpPr>
          <p:spPr>
            <a:xfrm>
              <a:off x="9321177" y="3997797"/>
              <a:ext cx="616826" cy="3522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2 34">
              <a:extLst>
                <a:ext uri="{FF2B5EF4-FFF2-40B4-BE49-F238E27FC236}">
                  <a16:creationId xmlns:a16="http://schemas.microsoft.com/office/drawing/2014/main" id="{17D580FE-CB18-288E-18BF-0303D8248C6D}"/>
                </a:ext>
              </a:extLst>
            </p:cNvPr>
            <p:cNvCxnSpPr>
              <a:cxnSpLocks/>
              <a:stCxn id="28" idx="2"/>
              <a:endCxn id="30" idx="0"/>
            </p:cNvCxnSpPr>
            <p:nvPr/>
          </p:nvCxnSpPr>
          <p:spPr>
            <a:xfrm flipH="1">
              <a:off x="9816477" y="4488205"/>
              <a:ext cx="477711" cy="2141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2 35">
              <a:extLst>
                <a:ext uri="{FF2B5EF4-FFF2-40B4-BE49-F238E27FC236}">
                  <a16:creationId xmlns:a16="http://schemas.microsoft.com/office/drawing/2014/main" id="{BBD99D74-8DAD-01E0-E0F7-CD0F60405114}"/>
                </a:ext>
              </a:extLst>
            </p:cNvPr>
            <p:cNvCxnSpPr>
              <a:cxnSpLocks/>
              <a:stCxn id="28" idx="2"/>
              <a:endCxn id="29" idx="0"/>
            </p:cNvCxnSpPr>
            <p:nvPr/>
          </p:nvCxnSpPr>
          <p:spPr>
            <a:xfrm>
              <a:off x="10294188" y="4488205"/>
              <a:ext cx="438150" cy="2141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2 36">
              <a:extLst>
                <a:ext uri="{FF2B5EF4-FFF2-40B4-BE49-F238E27FC236}">
                  <a16:creationId xmlns:a16="http://schemas.microsoft.com/office/drawing/2014/main" id="{488DE8A8-7C70-285B-1B11-A634709E288E}"/>
                </a:ext>
              </a:extLst>
            </p:cNvPr>
            <p:cNvCxnSpPr>
              <a:cxnSpLocks/>
              <a:stCxn id="29" idx="2"/>
            </p:cNvCxnSpPr>
            <p:nvPr/>
          </p:nvCxnSpPr>
          <p:spPr>
            <a:xfrm flipH="1">
              <a:off x="10320653" y="4978613"/>
              <a:ext cx="411685" cy="2424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2 37">
              <a:extLst>
                <a:ext uri="{FF2B5EF4-FFF2-40B4-BE49-F238E27FC236}">
                  <a16:creationId xmlns:a16="http://schemas.microsoft.com/office/drawing/2014/main" id="{85F22FFC-CF64-8BCB-D321-D60922CC62ED}"/>
                </a:ext>
              </a:extLst>
            </p:cNvPr>
            <p:cNvCxnSpPr>
              <a:cxnSpLocks/>
              <a:stCxn id="29" idx="2"/>
              <a:endCxn id="32" idx="0"/>
            </p:cNvCxnSpPr>
            <p:nvPr/>
          </p:nvCxnSpPr>
          <p:spPr>
            <a:xfrm>
              <a:off x="10732338" y="4978613"/>
              <a:ext cx="469796" cy="2424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ttangolo con angoli arrotondati 38">
              <a:extLst>
                <a:ext uri="{FF2B5EF4-FFF2-40B4-BE49-F238E27FC236}">
                  <a16:creationId xmlns:a16="http://schemas.microsoft.com/office/drawing/2014/main" id="{95EF9F64-774C-8A5E-FEC5-9B40AB505FC9}"/>
                </a:ext>
              </a:extLst>
            </p:cNvPr>
            <p:cNvSpPr/>
            <p:nvPr/>
          </p:nvSpPr>
          <p:spPr>
            <a:xfrm>
              <a:off x="9956699" y="5221112"/>
              <a:ext cx="712370" cy="276225"/>
            </a:xfrm>
            <a:prstGeom prst="round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1399196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D2B129-5B9E-FD10-58E4-A3F45872D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F5ABD8F-4D93-5188-3474-ECC468A86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5B159D38-0903-06B0-B403-569029D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47">
            <a:extLst>
              <a:ext uri="{FF2B5EF4-FFF2-40B4-BE49-F238E27FC236}">
                <a16:creationId xmlns:a16="http://schemas.microsoft.com/office/drawing/2014/main" id="{CC68002F-FEF7-02E3-FD7A-7EC4AEAF966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4724" r="68734" b="1726"/>
          <a:stretch/>
        </p:blipFill>
        <p:spPr>
          <a:xfrm>
            <a:off x="-8172" y="0"/>
            <a:ext cx="12304000" cy="68580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8902FF4B-0294-4FD7-446F-1E79490930B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rgbClr val="4472C4">
                <a:shade val="45000"/>
                <a:satMod val="135000"/>
              </a:srgb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18099947">
            <a:off x="-5869055" y="-2205966"/>
            <a:ext cx="12191981" cy="6857989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4305091-C04D-072B-C5C0-B9469187F1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3C2A9B77-510A-A20B-F6A2-92475C9B5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77715F2D-AEFD-A6A9-2FA7-23EA1BE9E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34DE9FEA-2C6D-9D5E-F87D-DAF34CAF0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10ACF637-7FB4-6BD8-B361-32F0B452F7C0}"/>
              </a:ext>
            </a:extLst>
          </p:cNvPr>
          <p:cNvSpPr txBox="1">
            <a:spLocks/>
          </p:cNvSpPr>
          <p:nvPr/>
        </p:nvSpPr>
        <p:spPr>
          <a:xfrm>
            <a:off x="226935" y="-46454"/>
            <a:ext cx="3296297" cy="82934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800" b="1" dirty="0">
                <a:solidFill>
                  <a:schemeClr val="bg1"/>
                </a:solidFill>
              </a:rPr>
              <a:t>Balancing problem</a:t>
            </a:r>
            <a:endParaRPr lang="it-IT" sz="6600" b="1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A69653D-8559-7A5A-7490-AF1FA614F038}"/>
              </a:ext>
            </a:extLst>
          </p:cNvPr>
          <p:cNvSpPr txBox="1"/>
          <p:nvPr/>
        </p:nvSpPr>
        <p:spPr>
          <a:xfrm>
            <a:off x="1643689" y="2441504"/>
            <a:ext cx="4290478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SMOTE: </a:t>
            </a:r>
            <a:r>
              <a:rPr lang="it-IT" sz="2400" dirty="0" err="1">
                <a:solidFill>
                  <a:schemeClr val="bg1"/>
                </a:solidFill>
              </a:rPr>
              <a:t>Synthetic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it-IT" sz="2400" dirty="0" err="1">
                <a:solidFill>
                  <a:schemeClr val="bg1"/>
                </a:solidFill>
              </a:rPr>
              <a:t>Minority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it-IT" sz="2400" dirty="0" err="1">
                <a:solidFill>
                  <a:schemeClr val="bg1"/>
                </a:solidFill>
              </a:rPr>
              <a:t>Oversampling</a:t>
            </a:r>
            <a:r>
              <a:rPr lang="it-IT" sz="2400" dirty="0">
                <a:solidFill>
                  <a:schemeClr val="bg1"/>
                </a:solidFill>
              </a:rPr>
              <a:t> Technique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</a:rPr>
              <a:t>ADASYN: </a:t>
            </a:r>
            <a:r>
              <a:rPr lang="it-IT" sz="2400" dirty="0" err="1">
                <a:solidFill>
                  <a:schemeClr val="bg1"/>
                </a:solidFill>
              </a:rPr>
              <a:t>Adaptive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it-IT" sz="2400" dirty="0" err="1">
                <a:solidFill>
                  <a:schemeClr val="bg1"/>
                </a:solidFill>
              </a:rPr>
              <a:t>Synthetic</a:t>
            </a:r>
            <a:r>
              <a:rPr lang="it-IT" sz="2400" dirty="0">
                <a:solidFill>
                  <a:schemeClr val="bg1"/>
                </a:solidFill>
              </a:rPr>
              <a:t> Sampling</a:t>
            </a:r>
          </a:p>
        </p:txBody>
      </p:sp>
      <p:pic>
        <p:nvPicPr>
          <p:cNvPr id="3" name="Immagine 2" descr="Immagine che contiene linea, diagramma">
            <a:extLst>
              <a:ext uri="{FF2B5EF4-FFF2-40B4-BE49-F238E27FC236}">
                <a16:creationId xmlns:a16="http://schemas.microsoft.com/office/drawing/2014/main" id="{6598131D-773D-7CEB-AD66-752535FC28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427" y="2211243"/>
            <a:ext cx="3803845" cy="2711589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CFAF594-621E-CFED-5492-C7EEE279EB18}"/>
              </a:ext>
            </a:extLst>
          </p:cNvPr>
          <p:cNvSpPr txBox="1"/>
          <p:nvPr/>
        </p:nvSpPr>
        <p:spPr>
          <a:xfrm>
            <a:off x="7087183" y="5075965"/>
            <a:ext cx="38038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MT"/>
                <a:cs typeface="Aharoni" panose="02010803020104030203" pitchFamily="2" charset="-79"/>
              </a:rPr>
              <a:t>Alberto Fernández et al. “SMOTE for learning from imbalanced data: progress and challenges, marking the 15year anniversary”. In: Journal of artificial intelligence research 61 (2018), pp. 863–905.</a:t>
            </a:r>
            <a:endParaRPr lang="it-IT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732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15B43C-6A2E-2F25-DECE-0A5034B29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9E78BDB3-8DE5-33B9-6190-0CC7B58E1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3B3C7655-5152-7D9E-93DC-9B21D9072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47">
            <a:extLst>
              <a:ext uri="{FF2B5EF4-FFF2-40B4-BE49-F238E27FC236}">
                <a16:creationId xmlns:a16="http://schemas.microsoft.com/office/drawing/2014/main" id="{F044963B-FCCA-41B9-06B4-3B03F262C66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4724" r="68734" b="1726"/>
          <a:stretch/>
        </p:blipFill>
        <p:spPr>
          <a:xfrm>
            <a:off x="0" y="-1"/>
            <a:ext cx="12323361" cy="6868791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B6FE2B9-EBB6-D8B2-04F0-2B09C5A4DD1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rgbClr val="4472C4">
                <a:shade val="45000"/>
                <a:satMod val="135000"/>
              </a:srgb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18099947">
            <a:off x="-5869055" y="-2205966"/>
            <a:ext cx="12191981" cy="6857989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3EC91078-19F9-3C84-2338-2E3802EDE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2123C0F0-C83C-3986-CF64-F60AF2662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6105932B-2AA6-6DF9-DE73-F8ACBA99A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B36B77DC-D024-ED7B-B10E-E5F1B226C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51AB4696-05D1-2074-748A-6635EF841455}"/>
              </a:ext>
            </a:extLst>
          </p:cNvPr>
          <p:cNvSpPr txBox="1">
            <a:spLocks/>
          </p:cNvSpPr>
          <p:nvPr/>
        </p:nvSpPr>
        <p:spPr>
          <a:xfrm>
            <a:off x="226935" y="192105"/>
            <a:ext cx="3296297" cy="114177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it-IT" sz="3600" b="1" dirty="0" err="1">
                <a:solidFill>
                  <a:schemeClr val="bg1"/>
                </a:solidFill>
              </a:rPr>
              <a:t>Nested</a:t>
            </a:r>
            <a:r>
              <a:rPr lang="it-IT" sz="3600" b="1" dirty="0">
                <a:solidFill>
                  <a:schemeClr val="bg1"/>
                </a:solidFill>
              </a:rPr>
              <a:t> CV and </a:t>
            </a:r>
            <a:r>
              <a:rPr lang="it-IT" sz="3600" b="1" dirty="0" err="1">
                <a:solidFill>
                  <a:schemeClr val="bg1"/>
                </a:solidFill>
              </a:rPr>
              <a:t>parameter</a:t>
            </a:r>
            <a:r>
              <a:rPr lang="it-IT" sz="3600" b="1" dirty="0">
                <a:solidFill>
                  <a:schemeClr val="bg1"/>
                </a:solidFill>
              </a:rPr>
              <a:t> tuning</a:t>
            </a:r>
            <a:endParaRPr lang="it-IT" sz="6600" b="1" dirty="0">
              <a:solidFill>
                <a:schemeClr val="bg1"/>
              </a:solidFill>
            </a:endParaRPr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1F680014-8455-D889-FA99-639F17E0D08A}"/>
              </a:ext>
            </a:extLst>
          </p:cNvPr>
          <p:cNvGrpSpPr/>
          <p:nvPr/>
        </p:nvGrpSpPr>
        <p:grpSpPr>
          <a:xfrm>
            <a:off x="2321891" y="2164455"/>
            <a:ext cx="1390650" cy="3419476"/>
            <a:chOff x="1323975" y="2224087"/>
            <a:chExt cx="1390650" cy="3419476"/>
          </a:xfrm>
        </p:grpSpPr>
        <p:grpSp>
          <p:nvGrpSpPr>
            <p:cNvPr id="5" name="Gruppo 4">
              <a:extLst>
                <a:ext uri="{FF2B5EF4-FFF2-40B4-BE49-F238E27FC236}">
                  <a16:creationId xmlns:a16="http://schemas.microsoft.com/office/drawing/2014/main" id="{78665523-F798-0C46-5E53-A848E898712B}"/>
                </a:ext>
              </a:extLst>
            </p:cNvPr>
            <p:cNvGrpSpPr/>
            <p:nvPr/>
          </p:nvGrpSpPr>
          <p:grpSpPr>
            <a:xfrm>
              <a:off x="1323975" y="2224087"/>
              <a:ext cx="304800" cy="3419476"/>
              <a:chOff x="1562100" y="2276475"/>
              <a:chExt cx="914400" cy="3657601"/>
            </a:xfrm>
          </p:grpSpPr>
          <p:sp>
            <p:nvSpPr>
              <p:cNvPr id="24" name="Rettangolo 23">
                <a:extLst>
                  <a:ext uri="{FF2B5EF4-FFF2-40B4-BE49-F238E27FC236}">
                    <a16:creationId xmlns:a16="http://schemas.microsoft.com/office/drawing/2014/main" id="{0704455B-AF5B-92A3-8C97-B5A36E7D8843}"/>
                  </a:ext>
                </a:extLst>
              </p:cNvPr>
              <p:cNvSpPr/>
              <p:nvPr/>
            </p:nvSpPr>
            <p:spPr>
              <a:xfrm>
                <a:off x="1562100" y="2276475"/>
                <a:ext cx="914400" cy="9144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25" name="Rettangolo 24">
                <a:extLst>
                  <a:ext uri="{FF2B5EF4-FFF2-40B4-BE49-F238E27FC236}">
                    <a16:creationId xmlns:a16="http://schemas.microsoft.com/office/drawing/2014/main" id="{2717B765-B7FB-658A-4DB6-D64128B13FAC}"/>
                  </a:ext>
                </a:extLst>
              </p:cNvPr>
              <p:cNvSpPr/>
              <p:nvPr/>
            </p:nvSpPr>
            <p:spPr>
              <a:xfrm>
                <a:off x="1562100" y="3190875"/>
                <a:ext cx="914400" cy="9144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26" name="Rettangolo 25">
                <a:extLst>
                  <a:ext uri="{FF2B5EF4-FFF2-40B4-BE49-F238E27FC236}">
                    <a16:creationId xmlns:a16="http://schemas.microsoft.com/office/drawing/2014/main" id="{98FDE00D-7E72-50E1-BE2C-F3C03FFCC4B1}"/>
                  </a:ext>
                </a:extLst>
              </p:cNvPr>
              <p:cNvSpPr/>
              <p:nvPr/>
            </p:nvSpPr>
            <p:spPr>
              <a:xfrm>
                <a:off x="1562100" y="4105275"/>
                <a:ext cx="914400" cy="9144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7" name="Rettangolo 26">
                <a:extLst>
                  <a:ext uri="{FF2B5EF4-FFF2-40B4-BE49-F238E27FC236}">
                    <a16:creationId xmlns:a16="http://schemas.microsoft.com/office/drawing/2014/main" id="{C98CBE7A-87D0-DF59-F938-FC28CD6432D4}"/>
                  </a:ext>
                </a:extLst>
              </p:cNvPr>
              <p:cNvSpPr/>
              <p:nvPr/>
            </p:nvSpPr>
            <p:spPr>
              <a:xfrm>
                <a:off x="1562100" y="5019675"/>
                <a:ext cx="914400" cy="914401"/>
              </a:xfrm>
              <a:prstGeom prst="rect">
                <a:avLst/>
              </a:prstGeom>
              <a:solidFill>
                <a:srgbClr val="EB917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110" name="Rettangolo 109">
                <a:extLst>
                  <a:ext uri="{FF2B5EF4-FFF2-40B4-BE49-F238E27FC236}">
                    <a16:creationId xmlns:a16="http://schemas.microsoft.com/office/drawing/2014/main" id="{D531FB3B-B866-9831-0097-940A05B648D9}"/>
                  </a:ext>
                </a:extLst>
              </p:cNvPr>
              <p:cNvSpPr/>
              <p:nvPr/>
            </p:nvSpPr>
            <p:spPr>
              <a:xfrm>
                <a:off x="1562100" y="2276475"/>
                <a:ext cx="914400" cy="956652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111" name="Rettangolo 110">
                <a:extLst>
                  <a:ext uri="{FF2B5EF4-FFF2-40B4-BE49-F238E27FC236}">
                    <a16:creationId xmlns:a16="http://schemas.microsoft.com/office/drawing/2014/main" id="{42E29275-B090-4338-F351-0C6233F6AC60}"/>
                  </a:ext>
                </a:extLst>
              </p:cNvPr>
              <p:cNvSpPr/>
              <p:nvPr/>
            </p:nvSpPr>
            <p:spPr>
              <a:xfrm>
                <a:off x="1562100" y="3233126"/>
                <a:ext cx="914400" cy="914400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112" name="Rettangolo 111">
                <a:extLst>
                  <a:ext uri="{FF2B5EF4-FFF2-40B4-BE49-F238E27FC236}">
                    <a16:creationId xmlns:a16="http://schemas.microsoft.com/office/drawing/2014/main" id="{69365E2A-A2D3-C515-A388-5DC3F121249D}"/>
                  </a:ext>
                </a:extLst>
              </p:cNvPr>
              <p:cNvSpPr/>
              <p:nvPr/>
            </p:nvSpPr>
            <p:spPr>
              <a:xfrm>
                <a:off x="1562100" y="4147526"/>
                <a:ext cx="914400" cy="914400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6" name="Gruppo 5">
              <a:extLst>
                <a:ext uri="{FF2B5EF4-FFF2-40B4-BE49-F238E27FC236}">
                  <a16:creationId xmlns:a16="http://schemas.microsoft.com/office/drawing/2014/main" id="{04C6B3D1-8298-7951-0F37-8A2F1BA4AA2C}"/>
                </a:ext>
              </a:extLst>
            </p:cNvPr>
            <p:cNvGrpSpPr/>
            <p:nvPr/>
          </p:nvGrpSpPr>
          <p:grpSpPr>
            <a:xfrm>
              <a:off x="1685925" y="2224087"/>
              <a:ext cx="304800" cy="3419475"/>
              <a:chOff x="1562100" y="2276475"/>
              <a:chExt cx="914400" cy="3657600"/>
            </a:xfrm>
          </p:grpSpPr>
          <p:sp>
            <p:nvSpPr>
              <p:cNvPr id="19" name="Rettangolo 18">
                <a:extLst>
                  <a:ext uri="{FF2B5EF4-FFF2-40B4-BE49-F238E27FC236}">
                    <a16:creationId xmlns:a16="http://schemas.microsoft.com/office/drawing/2014/main" id="{B29E7F5C-E5FC-94E9-C613-7C7A2BCD9597}"/>
                  </a:ext>
                </a:extLst>
              </p:cNvPr>
              <p:cNvSpPr/>
              <p:nvPr/>
            </p:nvSpPr>
            <p:spPr>
              <a:xfrm>
                <a:off x="1562100" y="2276475"/>
                <a:ext cx="914400" cy="9144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0" name="Rettangolo 19">
                <a:extLst>
                  <a:ext uri="{FF2B5EF4-FFF2-40B4-BE49-F238E27FC236}">
                    <a16:creationId xmlns:a16="http://schemas.microsoft.com/office/drawing/2014/main" id="{21F65615-3AE0-6022-871F-63797F8D50AC}"/>
                  </a:ext>
                </a:extLst>
              </p:cNvPr>
              <p:cNvSpPr/>
              <p:nvPr/>
            </p:nvSpPr>
            <p:spPr>
              <a:xfrm>
                <a:off x="1562100" y="3190875"/>
                <a:ext cx="914400" cy="9144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22" name="Rettangolo 21">
                <a:extLst>
                  <a:ext uri="{FF2B5EF4-FFF2-40B4-BE49-F238E27FC236}">
                    <a16:creationId xmlns:a16="http://schemas.microsoft.com/office/drawing/2014/main" id="{6DB83554-55B8-B25E-4278-160D828867BB}"/>
                  </a:ext>
                </a:extLst>
              </p:cNvPr>
              <p:cNvSpPr/>
              <p:nvPr/>
            </p:nvSpPr>
            <p:spPr>
              <a:xfrm>
                <a:off x="1562100" y="4105276"/>
                <a:ext cx="914400" cy="914401"/>
              </a:xfrm>
              <a:prstGeom prst="rect">
                <a:avLst/>
              </a:prstGeom>
              <a:solidFill>
                <a:srgbClr val="EB917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23" name="Rettangolo 22">
                <a:extLst>
                  <a:ext uri="{FF2B5EF4-FFF2-40B4-BE49-F238E27FC236}">
                    <a16:creationId xmlns:a16="http://schemas.microsoft.com/office/drawing/2014/main" id="{ED59BFA0-DDBA-BCA1-C70B-962B2E58CB25}"/>
                  </a:ext>
                </a:extLst>
              </p:cNvPr>
              <p:cNvSpPr/>
              <p:nvPr/>
            </p:nvSpPr>
            <p:spPr>
              <a:xfrm>
                <a:off x="1562100" y="5019675"/>
                <a:ext cx="914400" cy="914400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13" name="Rettangolo 112">
                <a:extLst>
                  <a:ext uri="{FF2B5EF4-FFF2-40B4-BE49-F238E27FC236}">
                    <a16:creationId xmlns:a16="http://schemas.microsoft.com/office/drawing/2014/main" id="{603B05FA-D0AF-7924-7608-22FDCAA87B94}"/>
                  </a:ext>
                </a:extLst>
              </p:cNvPr>
              <p:cNvSpPr/>
              <p:nvPr/>
            </p:nvSpPr>
            <p:spPr>
              <a:xfrm>
                <a:off x="1562100" y="2276475"/>
                <a:ext cx="914400" cy="956651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114" name="Rettangolo 113">
                <a:extLst>
                  <a:ext uri="{FF2B5EF4-FFF2-40B4-BE49-F238E27FC236}">
                    <a16:creationId xmlns:a16="http://schemas.microsoft.com/office/drawing/2014/main" id="{5A801C51-F53C-CB94-B65D-62044458CBAE}"/>
                  </a:ext>
                </a:extLst>
              </p:cNvPr>
              <p:cNvSpPr/>
              <p:nvPr/>
            </p:nvSpPr>
            <p:spPr>
              <a:xfrm>
                <a:off x="1562100" y="3233126"/>
                <a:ext cx="914400" cy="914400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</p:grpSp>
        <p:grpSp>
          <p:nvGrpSpPr>
            <p:cNvPr id="7" name="Gruppo 6">
              <a:extLst>
                <a:ext uri="{FF2B5EF4-FFF2-40B4-BE49-F238E27FC236}">
                  <a16:creationId xmlns:a16="http://schemas.microsoft.com/office/drawing/2014/main" id="{BD6FCDFC-FE43-97D8-975E-DF1D39B9D868}"/>
                </a:ext>
              </a:extLst>
            </p:cNvPr>
            <p:cNvGrpSpPr/>
            <p:nvPr/>
          </p:nvGrpSpPr>
          <p:grpSpPr>
            <a:xfrm>
              <a:off x="2047875" y="2224087"/>
              <a:ext cx="304800" cy="3419475"/>
              <a:chOff x="1562100" y="2276475"/>
              <a:chExt cx="914400" cy="3657600"/>
            </a:xfrm>
          </p:grpSpPr>
          <p:sp>
            <p:nvSpPr>
              <p:cNvPr id="15" name="Rettangolo 14">
                <a:extLst>
                  <a:ext uri="{FF2B5EF4-FFF2-40B4-BE49-F238E27FC236}">
                    <a16:creationId xmlns:a16="http://schemas.microsoft.com/office/drawing/2014/main" id="{4871D54B-30AE-B617-2DA6-E536919CDDD9}"/>
                  </a:ext>
                </a:extLst>
              </p:cNvPr>
              <p:cNvSpPr/>
              <p:nvPr/>
            </p:nvSpPr>
            <p:spPr>
              <a:xfrm>
                <a:off x="1562100" y="2276475"/>
                <a:ext cx="914400" cy="914400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6" name="Rettangolo 15">
                <a:extLst>
                  <a:ext uri="{FF2B5EF4-FFF2-40B4-BE49-F238E27FC236}">
                    <a16:creationId xmlns:a16="http://schemas.microsoft.com/office/drawing/2014/main" id="{CE68F2BC-8186-9AC2-DC72-EADA11E06B48}"/>
                  </a:ext>
                </a:extLst>
              </p:cNvPr>
              <p:cNvSpPr/>
              <p:nvPr/>
            </p:nvSpPr>
            <p:spPr>
              <a:xfrm>
                <a:off x="1562100" y="3190875"/>
                <a:ext cx="914400" cy="914400"/>
              </a:xfrm>
              <a:prstGeom prst="rect">
                <a:avLst/>
              </a:prstGeom>
              <a:solidFill>
                <a:srgbClr val="EB917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17" name="Rettangolo 16">
                <a:extLst>
                  <a:ext uri="{FF2B5EF4-FFF2-40B4-BE49-F238E27FC236}">
                    <a16:creationId xmlns:a16="http://schemas.microsoft.com/office/drawing/2014/main" id="{B8BE319D-81D5-A3C9-D8CB-471BE55A5001}"/>
                  </a:ext>
                </a:extLst>
              </p:cNvPr>
              <p:cNvSpPr/>
              <p:nvPr/>
            </p:nvSpPr>
            <p:spPr>
              <a:xfrm>
                <a:off x="1562100" y="4105275"/>
                <a:ext cx="914400" cy="914400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8" name="Rettangolo 17">
                <a:extLst>
                  <a:ext uri="{FF2B5EF4-FFF2-40B4-BE49-F238E27FC236}">
                    <a16:creationId xmlns:a16="http://schemas.microsoft.com/office/drawing/2014/main" id="{58FB57B1-4790-CBA7-4E8D-2AD7D7E998A7}"/>
                  </a:ext>
                </a:extLst>
              </p:cNvPr>
              <p:cNvSpPr/>
              <p:nvPr/>
            </p:nvSpPr>
            <p:spPr>
              <a:xfrm>
                <a:off x="1562100" y="5019675"/>
                <a:ext cx="914400" cy="914400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3DC42F92-2CB7-0D24-3238-91F0948D0236}"/>
                </a:ext>
              </a:extLst>
            </p:cNvPr>
            <p:cNvGrpSpPr/>
            <p:nvPr/>
          </p:nvGrpSpPr>
          <p:grpSpPr>
            <a:xfrm>
              <a:off x="2409825" y="2224087"/>
              <a:ext cx="304800" cy="3419475"/>
              <a:chOff x="1562100" y="2276475"/>
              <a:chExt cx="914400" cy="3657600"/>
            </a:xfrm>
          </p:grpSpPr>
          <p:sp>
            <p:nvSpPr>
              <p:cNvPr id="11" name="Rettangolo 10">
                <a:extLst>
                  <a:ext uri="{FF2B5EF4-FFF2-40B4-BE49-F238E27FC236}">
                    <a16:creationId xmlns:a16="http://schemas.microsoft.com/office/drawing/2014/main" id="{8FD58957-30EB-9C6B-C1F5-371202A1C99C}"/>
                  </a:ext>
                </a:extLst>
              </p:cNvPr>
              <p:cNvSpPr/>
              <p:nvPr/>
            </p:nvSpPr>
            <p:spPr>
              <a:xfrm>
                <a:off x="1562100" y="2276475"/>
                <a:ext cx="914400" cy="914400"/>
              </a:xfrm>
              <a:prstGeom prst="rect">
                <a:avLst/>
              </a:prstGeom>
              <a:solidFill>
                <a:srgbClr val="EB917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12" name="Rettangolo 11">
                <a:extLst>
                  <a:ext uri="{FF2B5EF4-FFF2-40B4-BE49-F238E27FC236}">
                    <a16:creationId xmlns:a16="http://schemas.microsoft.com/office/drawing/2014/main" id="{C00121BC-F497-3E13-70E4-8EDAC9B8DA67}"/>
                  </a:ext>
                </a:extLst>
              </p:cNvPr>
              <p:cNvSpPr/>
              <p:nvPr/>
            </p:nvSpPr>
            <p:spPr>
              <a:xfrm>
                <a:off x="1562100" y="3190875"/>
                <a:ext cx="914400" cy="914400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13" name="Rettangolo 12">
                <a:extLst>
                  <a:ext uri="{FF2B5EF4-FFF2-40B4-BE49-F238E27FC236}">
                    <a16:creationId xmlns:a16="http://schemas.microsoft.com/office/drawing/2014/main" id="{F4D95636-8965-E2F0-2AA6-66D213A591F1}"/>
                  </a:ext>
                </a:extLst>
              </p:cNvPr>
              <p:cNvSpPr/>
              <p:nvPr/>
            </p:nvSpPr>
            <p:spPr>
              <a:xfrm>
                <a:off x="1562100" y="4105275"/>
                <a:ext cx="914400" cy="914400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4" name="Rettangolo 13">
                <a:extLst>
                  <a:ext uri="{FF2B5EF4-FFF2-40B4-BE49-F238E27FC236}">
                    <a16:creationId xmlns:a16="http://schemas.microsoft.com/office/drawing/2014/main" id="{793DC91E-1EFA-1313-EF74-5F6B98279B4B}"/>
                  </a:ext>
                </a:extLst>
              </p:cNvPr>
              <p:cNvSpPr/>
              <p:nvPr/>
            </p:nvSpPr>
            <p:spPr>
              <a:xfrm>
                <a:off x="1562100" y="5019675"/>
                <a:ext cx="914400" cy="914400"/>
              </a:xfrm>
              <a:prstGeom prst="rect">
                <a:avLst/>
              </a:prstGeom>
              <a:solidFill>
                <a:srgbClr val="AFD5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</p:grp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FB91960-1043-ACF8-3429-6BFC4F3B72F0}"/>
              </a:ext>
            </a:extLst>
          </p:cNvPr>
          <p:cNvSpPr txBox="1"/>
          <p:nvPr/>
        </p:nvSpPr>
        <p:spPr>
          <a:xfrm>
            <a:off x="7715246" y="2097931"/>
            <a:ext cx="1657350" cy="369332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Combination 1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C828B258-D4AF-1C88-28D4-66D9863826B3}"/>
              </a:ext>
            </a:extLst>
          </p:cNvPr>
          <p:cNvSpPr txBox="1"/>
          <p:nvPr/>
        </p:nvSpPr>
        <p:spPr>
          <a:xfrm>
            <a:off x="7715246" y="3689526"/>
            <a:ext cx="1657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Combination 2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5D5CAA91-C6FF-EC33-9DAD-179289520164}"/>
              </a:ext>
            </a:extLst>
          </p:cNvPr>
          <p:cNvSpPr txBox="1"/>
          <p:nvPr/>
        </p:nvSpPr>
        <p:spPr>
          <a:xfrm>
            <a:off x="7853315" y="5281121"/>
            <a:ext cx="1657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Combination 3</a:t>
            </a:r>
          </a:p>
        </p:txBody>
      </p: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F137EC3A-4258-F216-9D38-700E2F9A8328}"/>
              </a:ext>
            </a:extLst>
          </p:cNvPr>
          <p:cNvCxnSpPr>
            <a:cxnSpLocks/>
          </p:cNvCxnSpPr>
          <p:nvPr/>
        </p:nvCxnSpPr>
        <p:spPr>
          <a:xfrm flipH="1">
            <a:off x="3430076" y="3874192"/>
            <a:ext cx="2352675" cy="0"/>
          </a:xfrm>
          <a:prstGeom prst="line">
            <a:avLst/>
          </a:prstGeom>
          <a:ln w="38100">
            <a:solidFill>
              <a:srgbClr val="AFD5FF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Connettore diritto 31">
            <a:extLst>
              <a:ext uri="{FF2B5EF4-FFF2-40B4-BE49-F238E27FC236}">
                <a16:creationId xmlns:a16="http://schemas.microsoft.com/office/drawing/2014/main" id="{6535440D-1A51-58DB-9D44-65A11B9C0EA9}"/>
              </a:ext>
            </a:extLst>
          </p:cNvPr>
          <p:cNvCxnSpPr>
            <a:cxnSpLocks/>
          </p:cNvCxnSpPr>
          <p:nvPr/>
        </p:nvCxnSpPr>
        <p:spPr>
          <a:xfrm>
            <a:off x="5517638" y="2259963"/>
            <a:ext cx="0" cy="3205824"/>
          </a:xfrm>
          <a:prstGeom prst="line">
            <a:avLst/>
          </a:prstGeom>
          <a:ln w="38100">
            <a:solidFill>
              <a:srgbClr val="AFD5FF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BCF7FEED-9DAA-ED04-07F1-6BD97D423145}"/>
              </a:ext>
            </a:extLst>
          </p:cNvPr>
          <p:cNvCxnSpPr>
            <a:cxnSpLocks/>
            <a:stCxn id="28" idx="1"/>
          </p:cNvCxnSpPr>
          <p:nvPr/>
        </p:nvCxnSpPr>
        <p:spPr>
          <a:xfrm flipH="1">
            <a:off x="5520880" y="2282597"/>
            <a:ext cx="2194366" cy="0"/>
          </a:xfrm>
          <a:prstGeom prst="line">
            <a:avLst/>
          </a:prstGeom>
          <a:ln w="38100">
            <a:solidFill>
              <a:srgbClr val="AFD5FF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A05EFAA9-8B1D-2240-B40B-378E6243D9A2}"/>
              </a:ext>
            </a:extLst>
          </p:cNvPr>
          <p:cNvCxnSpPr>
            <a:cxnSpLocks/>
          </p:cNvCxnSpPr>
          <p:nvPr/>
        </p:nvCxnSpPr>
        <p:spPr>
          <a:xfrm flipH="1">
            <a:off x="5517638" y="3874192"/>
            <a:ext cx="2197608" cy="0"/>
          </a:xfrm>
          <a:prstGeom prst="line">
            <a:avLst/>
          </a:prstGeom>
          <a:ln w="38100">
            <a:solidFill>
              <a:srgbClr val="AFD5FF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0AAB4E5C-09F0-C85D-67DA-17ACA19A2BE0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5520880" y="5465787"/>
            <a:ext cx="2332435" cy="0"/>
          </a:xfrm>
          <a:prstGeom prst="line">
            <a:avLst/>
          </a:prstGeom>
          <a:ln w="38100">
            <a:solidFill>
              <a:srgbClr val="AFD5FF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36" name="Gruppo 35">
            <a:extLst>
              <a:ext uri="{FF2B5EF4-FFF2-40B4-BE49-F238E27FC236}">
                <a16:creationId xmlns:a16="http://schemas.microsoft.com/office/drawing/2014/main" id="{14CCA131-0900-A3B0-5AAE-ED32B944F955}"/>
              </a:ext>
            </a:extLst>
          </p:cNvPr>
          <p:cNvGrpSpPr/>
          <p:nvPr/>
        </p:nvGrpSpPr>
        <p:grpSpPr>
          <a:xfrm>
            <a:off x="9639913" y="1599049"/>
            <a:ext cx="555978" cy="4550285"/>
            <a:chOff x="9226197" y="1479036"/>
            <a:chExt cx="555978" cy="4550285"/>
          </a:xfrm>
        </p:grpSpPr>
        <p:grpSp>
          <p:nvGrpSpPr>
            <p:cNvPr id="37" name="Gruppo 36">
              <a:extLst>
                <a:ext uri="{FF2B5EF4-FFF2-40B4-BE49-F238E27FC236}">
                  <a16:creationId xmlns:a16="http://schemas.microsoft.com/office/drawing/2014/main" id="{CB2A03F3-762A-6BA0-ACFD-022E07866692}"/>
                </a:ext>
              </a:extLst>
            </p:cNvPr>
            <p:cNvGrpSpPr/>
            <p:nvPr/>
          </p:nvGrpSpPr>
          <p:grpSpPr>
            <a:xfrm>
              <a:off x="9226198" y="1479036"/>
              <a:ext cx="555977" cy="1367095"/>
              <a:chOff x="1323974" y="2224084"/>
              <a:chExt cx="1390651" cy="3419478"/>
            </a:xfrm>
          </p:grpSpPr>
          <p:grpSp>
            <p:nvGrpSpPr>
              <p:cNvPr id="87" name="Gruppo 86">
                <a:extLst>
                  <a:ext uri="{FF2B5EF4-FFF2-40B4-BE49-F238E27FC236}">
                    <a16:creationId xmlns:a16="http://schemas.microsoft.com/office/drawing/2014/main" id="{AC4FF1F8-5D98-F03E-3CB1-C35084CD29CD}"/>
                  </a:ext>
                </a:extLst>
              </p:cNvPr>
              <p:cNvGrpSpPr/>
              <p:nvPr/>
            </p:nvGrpSpPr>
            <p:grpSpPr>
              <a:xfrm>
                <a:off x="1323974" y="2224084"/>
                <a:ext cx="304800" cy="3419478"/>
                <a:chOff x="1562100" y="2276472"/>
                <a:chExt cx="914400" cy="3657603"/>
              </a:xfrm>
            </p:grpSpPr>
            <p:sp>
              <p:nvSpPr>
                <p:cNvPr id="103" name="Rettangolo 102">
                  <a:extLst>
                    <a:ext uri="{FF2B5EF4-FFF2-40B4-BE49-F238E27FC236}">
                      <a16:creationId xmlns:a16="http://schemas.microsoft.com/office/drawing/2014/main" id="{00B952B3-1105-A18F-B406-61466320F7FA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04" name="Rettangolo 103">
                  <a:extLst>
                    <a:ext uri="{FF2B5EF4-FFF2-40B4-BE49-F238E27FC236}">
                      <a16:creationId xmlns:a16="http://schemas.microsoft.com/office/drawing/2014/main" id="{4F15C72A-CEE6-8FA7-CCB7-4EEE4CA87B40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05" name="Rettangolo 104">
                  <a:extLst>
                    <a:ext uri="{FF2B5EF4-FFF2-40B4-BE49-F238E27FC236}">
                      <a16:creationId xmlns:a16="http://schemas.microsoft.com/office/drawing/2014/main" id="{09C94B7A-2B3A-E925-9758-D6EA8CCE9C0F}"/>
                    </a:ext>
                  </a:extLst>
                </p:cNvPr>
                <p:cNvSpPr/>
                <p:nvPr/>
              </p:nvSpPr>
              <p:spPr>
                <a:xfrm>
                  <a:off x="1562100" y="41052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106" name="Rettangolo 105">
                  <a:extLst>
                    <a:ext uri="{FF2B5EF4-FFF2-40B4-BE49-F238E27FC236}">
                      <a16:creationId xmlns:a16="http://schemas.microsoft.com/office/drawing/2014/main" id="{75E96988-BCF9-381D-F171-8F70CD5B761C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15" name="Rettangolo 114">
                  <a:extLst>
                    <a:ext uri="{FF2B5EF4-FFF2-40B4-BE49-F238E27FC236}">
                      <a16:creationId xmlns:a16="http://schemas.microsoft.com/office/drawing/2014/main" id="{D703E3C0-8848-173F-0C26-2068FE15ED6C}"/>
                    </a:ext>
                  </a:extLst>
                </p:cNvPr>
                <p:cNvSpPr/>
                <p:nvPr/>
              </p:nvSpPr>
              <p:spPr>
                <a:xfrm>
                  <a:off x="1562100" y="2276472"/>
                  <a:ext cx="914400" cy="1020085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16" name="Rettangolo 115">
                  <a:extLst>
                    <a:ext uri="{FF2B5EF4-FFF2-40B4-BE49-F238E27FC236}">
                      <a16:creationId xmlns:a16="http://schemas.microsoft.com/office/drawing/2014/main" id="{7BCD05DA-607F-5597-08AC-3D61216E69D0}"/>
                    </a:ext>
                  </a:extLst>
                </p:cNvPr>
                <p:cNvSpPr/>
                <p:nvPr/>
              </p:nvSpPr>
              <p:spPr>
                <a:xfrm>
                  <a:off x="1562100" y="3296557"/>
                  <a:ext cx="914400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17" name="Rettangolo 116">
                  <a:extLst>
                    <a:ext uri="{FF2B5EF4-FFF2-40B4-BE49-F238E27FC236}">
                      <a16:creationId xmlns:a16="http://schemas.microsoft.com/office/drawing/2014/main" id="{072E5F9C-1228-123E-3CED-FE1A5BFBBFB3}"/>
                    </a:ext>
                  </a:extLst>
                </p:cNvPr>
                <p:cNvSpPr/>
                <p:nvPr/>
              </p:nvSpPr>
              <p:spPr>
                <a:xfrm>
                  <a:off x="1562100" y="4210956"/>
                  <a:ext cx="914400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  <p:grpSp>
            <p:nvGrpSpPr>
              <p:cNvPr id="88" name="Gruppo 87">
                <a:extLst>
                  <a:ext uri="{FF2B5EF4-FFF2-40B4-BE49-F238E27FC236}">
                    <a16:creationId xmlns:a16="http://schemas.microsoft.com/office/drawing/2014/main" id="{490CCBF7-EEDF-3BD3-E2D4-72DFD1D9F53D}"/>
                  </a:ext>
                </a:extLst>
              </p:cNvPr>
              <p:cNvGrpSpPr/>
              <p:nvPr/>
            </p:nvGrpSpPr>
            <p:grpSpPr>
              <a:xfrm>
                <a:off x="1685923" y="2224084"/>
                <a:ext cx="304803" cy="3419478"/>
                <a:chOff x="1562092" y="2276472"/>
                <a:chExt cx="914408" cy="3657603"/>
              </a:xfrm>
            </p:grpSpPr>
            <p:sp>
              <p:nvSpPr>
                <p:cNvPr id="99" name="Rettangolo 98">
                  <a:extLst>
                    <a:ext uri="{FF2B5EF4-FFF2-40B4-BE49-F238E27FC236}">
                      <a16:creationId xmlns:a16="http://schemas.microsoft.com/office/drawing/2014/main" id="{49F0D85D-EC43-6D0C-0C21-6357E4B922A3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100" name="Rettangolo 99">
                  <a:extLst>
                    <a:ext uri="{FF2B5EF4-FFF2-40B4-BE49-F238E27FC236}">
                      <a16:creationId xmlns:a16="http://schemas.microsoft.com/office/drawing/2014/main" id="{3C5A7A98-49EF-EF66-796D-22EC4AB5F98B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01" name="Rettangolo 100">
                  <a:extLst>
                    <a:ext uri="{FF2B5EF4-FFF2-40B4-BE49-F238E27FC236}">
                      <a16:creationId xmlns:a16="http://schemas.microsoft.com/office/drawing/2014/main" id="{2512BDDA-C198-3CAE-8865-B6D32D29773C}"/>
                    </a:ext>
                  </a:extLst>
                </p:cNvPr>
                <p:cNvSpPr/>
                <p:nvPr/>
              </p:nvSpPr>
              <p:spPr>
                <a:xfrm>
                  <a:off x="1562100" y="41052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102" name="Rettangolo 101">
                  <a:extLst>
                    <a:ext uri="{FF2B5EF4-FFF2-40B4-BE49-F238E27FC236}">
                      <a16:creationId xmlns:a16="http://schemas.microsoft.com/office/drawing/2014/main" id="{5E0E11D5-0937-7B2C-8A0B-3CC1A855FFE9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118" name="Rettangolo 117">
                  <a:extLst>
                    <a:ext uri="{FF2B5EF4-FFF2-40B4-BE49-F238E27FC236}">
                      <a16:creationId xmlns:a16="http://schemas.microsoft.com/office/drawing/2014/main" id="{642316A7-17C1-4CAC-367C-734370F96F98}"/>
                    </a:ext>
                  </a:extLst>
                </p:cNvPr>
                <p:cNvSpPr/>
                <p:nvPr/>
              </p:nvSpPr>
              <p:spPr>
                <a:xfrm>
                  <a:off x="1562100" y="2276472"/>
                  <a:ext cx="914400" cy="914399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119" name="Rettangolo 118">
                  <a:extLst>
                    <a:ext uri="{FF2B5EF4-FFF2-40B4-BE49-F238E27FC236}">
                      <a16:creationId xmlns:a16="http://schemas.microsoft.com/office/drawing/2014/main" id="{904968A1-B512-7477-047D-A1824DC6C38F}"/>
                    </a:ext>
                  </a:extLst>
                </p:cNvPr>
                <p:cNvSpPr/>
                <p:nvPr/>
              </p:nvSpPr>
              <p:spPr>
                <a:xfrm>
                  <a:off x="1562092" y="3190871"/>
                  <a:ext cx="914393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20" name="Rettangolo 119">
                  <a:extLst>
                    <a:ext uri="{FF2B5EF4-FFF2-40B4-BE49-F238E27FC236}">
                      <a16:creationId xmlns:a16="http://schemas.microsoft.com/office/drawing/2014/main" id="{F10989FC-94DD-B0C5-9E65-125C0E3A482A}"/>
                    </a:ext>
                  </a:extLst>
                </p:cNvPr>
                <p:cNvSpPr/>
                <p:nvPr/>
              </p:nvSpPr>
              <p:spPr>
                <a:xfrm>
                  <a:off x="1562100" y="5019671"/>
                  <a:ext cx="914400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  <p:grpSp>
            <p:nvGrpSpPr>
              <p:cNvPr id="89" name="Gruppo 88">
                <a:extLst>
                  <a:ext uri="{FF2B5EF4-FFF2-40B4-BE49-F238E27FC236}">
                    <a16:creationId xmlns:a16="http://schemas.microsoft.com/office/drawing/2014/main" id="{657075F6-E0B0-A21B-5690-CB27A130031C}"/>
                  </a:ext>
                </a:extLst>
              </p:cNvPr>
              <p:cNvGrpSpPr/>
              <p:nvPr/>
            </p:nvGrpSpPr>
            <p:grpSpPr>
              <a:xfrm>
                <a:off x="2039150" y="2224084"/>
                <a:ext cx="313524" cy="3419478"/>
                <a:chOff x="1535927" y="2276472"/>
                <a:chExt cx="940573" cy="3657603"/>
              </a:xfrm>
            </p:grpSpPr>
            <p:sp>
              <p:nvSpPr>
                <p:cNvPr id="95" name="Rettangolo 94">
                  <a:extLst>
                    <a:ext uri="{FF2B5EF4-FFF2-40B4-BE49-F238E27FC236}">
                      <a16:creationId xmlns:a16="http://schemas.microsoft.com/office/drawing/2014/main" id="{5D42FB2A-98A3-D228-6FEA-B591C8788C74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96" name="Rettangolo 95">
                  <a:extLst>
                    <a:ext uri="{FF2B5EF4-FFF2-40B4-BE49-F238E27FC236}">
                      <a16:creationId xmlns:a16="http://schemas.microsoft.com/office/drawing/2014/main" id="{F80D64D0-9136-AE9F-B837-6E2CA7CFC918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97" name="Rettangolo 96">
                  <a:extLst>
                    <a:ext uri="{FF2B5EF4-FFF2-40B4-BE49-F238E27FC236}">
                      <a16:creationId xmlns:a16="http://schemas.microsoft.com/office/drawing/2014/main" id="{1D38261C-C6F3-C0AF-8E83-3FCF0025B288}"/>
                    </a:ext>
                  </a:extLst>
                </p:cNvPr>
                <p:cNvSpPr/>
                <p:nvPr/>
              </p:nvSpPr>
              <p:spPr>
                <a:xfrm>
                  <a:off x="1562100" y="41052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98" name="Rettangolo 97">
                  <a:extLst>
                    <a:ext uri="{FF2B5EF4-FFF2-40B4-BE49-F238E27FC236}">
                      <a16:creationId xmlns:a16="http://schemas.microsoft.com/office/drawing/2014/main" id="{31979DFA-8F29-D88D-70A8-73BB6C3BFFF5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121" name="Rettangolo 120">
                  <a:extLst>
                    <a:ext uri="{FF2B5EF4-FFF2-40B4-BE49-F238E27FC236}">
                      <a16:creationId xmlns:a16="http://schemas.microsoft.com/office/drawing/2014/main" id="{11DF82E0-D62D-8CD6-D468-B21A7A082A22}"/>
                    </a:ext>
                  </a:extLst>
                </p:cNvPr>
                <p:cNvSpPr/>
                <p:nvPr/>
              </p:nvSpPr>
              <p:spPr>
                <a:xfrm>
                  <a:off x="1562100" y="2276472"/>
                  <a:ext cx="914400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122" name="Rettangolo 121">
                  <a:extLst>
                    <a:ext uri="{FF2B5EF4-FFF2-40B4-BE49-F238E27FC236}">
                      <a16:creationId xmlns:a16="http://schemas.microsoft.com/office/drawing/2014/main" id="{AA14A3DA-B053-846C-CD9D-C409378322FA}"/>
                    </a:ext>
                  </a:extLst>
                </p:cNvPr>
                <p:cNvSpPr/>
                <p:nvPr/>
              </p:nvSpPr>
              <p:spPr>
                <a:xfrm>
                  <a:off x="1535927" y="4105272"/>
                  <a:ext cx="914400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23" name="Rettangolo 122">
                  <a:extLst>
                    <a:ext uri="{FF2B5EF4-FFF2-40B4-BE49-F238E27FC236}">
                      <a16:creationId xmlns:a16="http://schemas.microsoft.com/office/drawing/2014/main" id="{F95E1F26-BDC1-3F31-422F-2866B607723E}"/>
                    </a:ext>
                  </a:extLst>
                </p:cNvPr>
                <p:cNvSpPr/>
                <p:nvPr/>
              </p:nvSpPr>
              <p:spPr>
                <a:xfrm>
                  <a:off x="1535927" y="5019671"/>
                  <a:ext cx="914400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  <p:grpSp>
            <p:nvGrpSpPr>
              <p:cNvPr id="90" name="Gruppo 89">
                <a:extLst>
                  <a:ext uri="{FF2B5EF4-FFF2-40B4-BE49-F238E27FC236}">
                    <a16:creationId xmlns:a16="http://schemas.microsoft.com/office/drawing/2014/main" id="{FBD26D76-C26D-723B-06BE-693CAD9AA11A}"/>
                  </a:ext>
                </a:extLst>
              </p:cNvPr>
              <p:cNvGrpSpPr/>
              <p:nvPr/>
            </p:nvGrpSpPr>
            <p:grpSpPr>
              <a:xfrm>
                <a:off x="2409825" y="2224087"/>
                <a:ext cx="304800" cy="3419475"/>
                <a:chOff x="1562100" y="2276475"/>
                <a:chExt cx="914400" cy="3657600"/>
              </a:xfrm>
            </p:grpSpPr>
            <p:sp>
              <p:nvSpPr>
                <p:cNvPr id="91" name="Rettangolo 90">
                  <a:extLst>
                    <a:ext uri="{FF2B5EF4-FFF2-40B4-BE49-F238E27FC236}">
                      <a16:creationId xmlns:a16="http://schemas.microsoft.com/office/drawing/2014/main" id="{726902EE-9F6C-C114-EABB-03233304143A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92" name="Rettangolo 91">
                  <a:extLst>
                    <a:ext uri="{FF2B5EF4-FFF2-40B4-BE49-F238E27FC236}">
                      <a16:creationId xmlns:a16="http://schemas.microsoft.com/office/drawing/2014/main" id="{754E3E70-7A13-D46F-6A10-78AA6DD43611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93" name="Rettangolo 92">
                  <a:extLst>
                    <a:ext uri="{FF2B5EF4-FFF2-40B4-BE49-F238E27FC236}">
                      <a16:creationId xmlns:a16="http://schemas.microsoft.com/office/drawing/2014/main" id="{99AF3193-AF8A-BF34-B74B-78C6F32497A6}"/>
                    </a:ext>
                  </a:extLst>
                </p:cNvPr>
                <p:cNvSpPr/>
                <p:nvPr/>
              </p:nvSpPr>
              <p:spPr>
                <a:xfrm>
                  <a:off x="1562100" y="41052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94" name="Rettangolo 93">
                  <a:extLst>
                    <a:ext uri="{FF2B5EF4-FFF2-40B4-BE49-F238E27FC236}">
                      <a16:creationId xmlns:a16="http://schemas.microsoft.com/office/drawing/2014/main" id="{E8258EB8-C5B5-7831-F3A1-E1963DDE6566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124" name="Rettangolo 123">
                  <a:extLst>
                    <a:ext uri="{FF2B5EF4-FFF2-40B4-BE49-F238E27FC236}">
                      <a16:creationId xmlns:a16="http://schemas.microsoft.com/office/drawing/2014/main" id="{B7547361-3C2B-6EB9-E617-FBCCC28EB0A1}"/>
                    </a:ext>
                  </a:extLst>
                </p:cNvPr>
                <p:cNvSpPr/>
                <p:nvPr/>
              </p:nvSpPr>
              <p:spPr>
                <a:xfrm>
                  <a:off x="1562100" y="3190874"/>
                  <a:ext cx="914400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25" name="Rettangolo 124">
                  <a:extLst>
                    <a:ext uri="{FF2B5EF4-FFF2-40B4-BE49-F238E27FC236}">
                      <a16:creationId xmlns:a16="http://schemas.microsoft.com/office/drawing/2014/main" id="{91AEF0FD-7177-8F23-E8CC-07F9DFB571DC}"/>
                    </a:ext>
                  </a:extLst>
                </p:cNvPr>
                <p:cNvSpPr/>
                <p:nvPr/>
              </p:nvSpPr>
              <p:spPr>
                <a:xfrm>
                  <a:off x="1562100" y="4105272"/>
                  <a:ext cx="914400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126" name="Rettangolo 125">
                  <a:extLst>
                    <a:ext uri="{FF2B5EF4-FFF2-40B4-BE49-F238E27FC236}">
                      <a16:creationId xmlns:a16="http://schemas.microsoft.com/office/drawing/2014/main" id="{089DF5FE-8545-4A44-B593-0BD74B0A416A}"/>
                    </a:ext>
                  </a:extLst>
                </p:cNvPr>
                <p:cNvSpPr/>
                <p:nvPr/>
              </p:nvSpPr>
              <p:spPr>
                <a:xfrm>
                  <a:off x="1562100" y="5019674"/>
                  <a:ext cx="914400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</p:grpSp>
        <p:grpSp>
          <p:nvGrpSpPr>
            <p:cNvPr id="38" name="Gruppo 37">
              <a:extLst>
                <a:ext uri="{FF2B5EF4-FFF2-40B4-BE49-F238E27FC236}">
                  <a16:creationId xmlns:a16="http://schemas.microsoft.com/office/drawing/2014/main" id="{9D43654F-605B-03AE-D240-13483DE622B1}"/>
                </a:ext>
              </a:extLst>
            </p:cNvPr>
            <p:cNvGrpSpPr/>
            <p:nvPr/>
          </p:nvGrpSpPr>
          <p:grpSpPr>
            <a:xfrm>
              <a:off x="9226197" y="3067645"/>
              <a:ext cx="555978" cy="1370081"/>
              <a:chOff x="1323973" y="2216616"/>
              <a:chExt cx="1390652" cy="3426947"/>
            </a:xfrm>
          </p:grpSpPr>
          <p:grpSp>
            <p:nvGrpSpPr>
              <p:cNvPr id="61" name="Gruppo 60">
                <a:extLst>
                  <a:ext uri="{FF2B5EF4-FFF2-40B4-BE49-F238E27FC236}">
                    <a16:creationId xmlns:a16="http://schemas.microsoft.com/office/drawing/2014/main" id="{187B8C30-F654-BFB0-7CD1-EB923930E054}"/>
                  </a:ext>
                </a:extLst>
              </p:cNvPr>
              <p:cNvGrpSpPr/>
              <p:nvPr/>
            </p:nvGrpSpPr>
            <p:grpSpPr>
              <a:xfrm>
                <a:off x="1323973" y="2216616"/>
                <a:ext cx="304803" cy="3426947"/>
                <a:chOff x="1562092" y="2268483"/>
                <a:chExt cx="914408" cy="3665592"/>
              </a:xfrm>
            </p:grpSpPr>
            <p:sp>
              <p:nvSpPr>
                <p:cNvPr id="83" name="Rettangolo 82">
                  <a:extLst>
                    <a:ext uri="{FF2B5EF4-FFF2-40B4-BE49-F238E27FC236}">
                      <a16:creationId xmlns:a16="http://schemas.microsoft.com/office/drawing/2014/main" id="{7A850F8F-EE04-7BA8-B06A-F26569134B9F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84" name="Rettangolo 83">
                  <a:extLst>
                    <a:ext uri="{FF2B5EF4-FFF2-40B4-BE49-F238E27FC236}">
                      <a16:creationId xmlns:a16="http://schemas.microsoft.com/office/drawing/2014/main" id="{36B23D08-1ED2-9643-29CF-1CCE8324D5DE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85" name="Rettangolo 84">
                  <a:extLst>
                    <a:ext uri="{FF2B5EF4-FFF2-40B4-BE49-F238E27FC236}">
                      <a16:creationId xmlns:a16="http://schemas.microsoft.com/office/drawing/2014/main" id="{A3036A41-0635-D1C2-9AC9-479AC02F1C5B}"/>
                    </a:ext>
                  </a:extLst>
                </p:cNvPr>
                <p:cNvSpPr/>
                <p:nvPr/>
              </p:nvSpPr>
              <p:spPr>
                <a:xfrm>
                  <a:off x="1562092" y="4097283"/>
                  <a:ext cx="914400" cy="914399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86" name="Rettangolo 85">
                  <a:extLst>
                    <a:ext uri="{FF2B5EF4-FFF2-40B4-BE49-F238E27FC236}">
                      <a16:creationId xmlns:a16="http://schemas.microsoft.com/office/drawing/2014/main" id="{22792879-CBD1-5481-E8A7-6E48E7DDAE5F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27" name="Rettangolo 126">
                  <a:extLst>
                    <a:ext uri="{FF2B5EF4-FFF2-40B4-BE49-F238E27FC236}">
                      <a16:creationId xmlns:a16="http://schemas.microsoft.com/office/drawing/2014/main" id="{979A6532-F02D-35BF-232D-F53E04F71A5C}"/>
                    </a:ext>
                  </a:extLst>
                </p:cNvPr>
                <p:cNvSpPr/>
                <p:nvPr/>
              </p:nvSpPr>
              <p:spPr>
                <a:xfrm>
                  <a:off x="1562092" y="2268483"/>
                  <a:ext cx="914400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28" name="Rettangolo 127">
                  <a:extLst>
                    <a:ext uri="{FF2B5EF4-FFF2-40B4-BE49-F238E27FC236}">
                      <a16:creationId xmlns:a16="http://schemas.microsoft.com/office/drawing/2014/main" id="{BAF63235-BAF0-189A-0CF1-E322F2BB1ECA}"/>
                    </a:ext>
                  </a:extLst>
                </p:cNvPr>
                <p:cNvSpPr/>
                <p:nvPr/>
              </p:nvSpPr>
              <p:spPr>
                <a:xfrm>
                  <a:off x="1562092" y="3186879"/>
                  <a:ext cx="914400" cy="914401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</p:grpSp>
          <p:grpSp>
            <p:nvGrpSpPr>
              <p:cNvPr id="62" name="Gruppo 61">
                <a:extLst>
                  <a:ext uri="{FF2B5EF4-FFF2-40B4-BE49-F238E27FC236}">
                    <a16:creationId xmlns:a16="http://schemas.microsoft.com/office/drawing/2014/main" id="{F6133BAB-EB2A-2EEC-4FC1-C9496737CB10}"/>
                  </a:ext>
                </a:extLst>
              </p:cNvPr>
              <p:cNvGrpSpPr/>
              <p:nvPr/>
            </p:nvGrpSpPr>
            <p:grpSpPr>
              <a:xfrm>
                <a:off x="1685925" y="2224087"/>
                <a:ext cx="304800" cy="3419475"/>
                <a:chOff x="1562100" y="2276475"/>
                <a:chExt cx="914400" cy="3657600"/>
              </a:xfrm>
            </p:grpSpPr>
            <p:sp>
              <p:nvSpPr>
                <p:cNvPr id="79" name="Rettangolo 78">
                  <a:extLst>
                    <a:ext uri="{FF2B5EF4-FFF2-40B4-BE49-F238E27FC236}">
                      <a16:creationId xmlns:a16="http://schemas.microsoft.com/office/drawing/2014/main" id="{F81476B6-F55C-F883-2546-FE672AD10BC6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80" name="Rettangolo 79">
                  <a:extLst>
                    <a:ext uri="{FF2B5EF4-FFF2-40B4-BE49-F238E27FC236}">
                      <a16:creationId xmlns:a16="http://schemas.microsoft.com/office/drawing/2014/main" id="{134FEA92-354A-4D89-4273-CADC457F81EB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81" name="Rettangolo 80">
                  <a:extLst>
                    <a:ext uri="{FF2B5EF4-FFF2-40B4-BE49-F238E27FC236}">
                      <a16:creationId xmlns:a16="http://schemas.microsoft.com/office/drawing/2014/main" id="{B2CA2D8C-6C2C-49E7-8B37-63045FB8AF06}"/>
                    </a:ext>
                  </a:extLst>
                </p:cNvPr>
                <p:cNvSpPr/>
                <p:nvPr/>
              </p:nvSpPr>
              <p:spPr>
                <a:xfrm>
                  <a:off x="1562100" y="41052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82" name="Rettangolo 81">
                  <a:extLst>
                    <a:ext uri="{FF2B5EF4-FFF2-40B4-BE49-F238E27FC236}">
                      <a16:creationId xmlns:a16="http://schemas.microsoft.com/office/drawing/2014/main" id="{FB4F848D-56A8-83D2-CF1E-B670A593AD81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  <p:grpSp>
            <p:nvGrpSpPr>
              <p:cNvPr id="64" name="Gruppo 63">
                <a:extLst>
                  <a:ext uri="{FF2B5EF4-FFF2-40B4-BE49-F238E27FC236}">
                    <a16:creationId xmlns:a16="http://schemas.microsoft.com/office/drawing/2014/main" id="{C7E6DC18-8680-CEBB-3BE3-916F0498DF01}"/>
                  </a:ext>
                </a:extLst>
              </p:cNvPr>
              <p:cNvGrpSpPr/>
              <p:nvPr/>
            </p:nvGrpSpPr>
            <p:grpSpPr>
              <a:xfrm>
                <a:off x="2047875" y="2224087"/>
                <a:ext cx="304800" cy="3419475"/>
                <a:chOff x="1562100" y="2276475"/>
                <a:chExt cx="914400" cy="3657600"/>
              </a:xfrm>
            </p:grpSpPr>
            <p:sp>
              <p:nvSpPr>
                <p:cNvPr id="75" name="Rettangolo 74">
                  <a:extLst>
                    <a:ext uri="{FF2B5EF4-FFF2-40B4-BE49-F238E27FC236}">
                      <a16:creationId xmlns:a16="http://schemas.microsoft.com/office/drawing/2014/main" id="{063BC347-BAEF-C87E-5BC5-D2F9099B6FDD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76" name="Rettangolo 75">
                  <a:extLst>
                    <a:ext uri="{FF2B5EF4-FFF2-40B4-BE49-F238E27FC236}">
                      <a16:creationId xmlns:a16="http://schemas.microsoft.com/office/drawing/2014/main" id="{D62890AC-8D74-5C00-4A84-B53D9E1AA990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77" name="Rettangolo 76">
                  <a:extLst>
                    <a:ext uri="{FF2B5EF4-FFF2-40B4-BE49-F238E27FC236}">
                      <a16:creationId xmlns:a16="http://schemas.microsoft.com/office/drawing/2014/main" id="{9355E6B3-E8B9-BC0F-AE04-935CAE805357}"/>
                    </a:ext>
                  </a:extLst>
                </p:cNvPr>
                <p:cNvSpPr/>
                <p:nvPr/>
              </p:nvSpPr>
              <p:spPr>
                <a:xfrm>
                  <a:off x="1562100" y="41052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78" name="Rettangolo 77">
                  <a:extLst>
                    <a:ext uri="{FF2B5EF4-FFF2-40B4-BE49-F238E27FC236}">
                      <a16:creationId xmlns:a16="http://schemas.microsoft.com/office/drawing/2014/main" id="{3776F6D2-E55A-2D0B-C7CD-160FDA4958EC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  <p:grpSp>
            <p:nvGrpSpPr>
              <p:cNvPr id="66" name="Gruppo 65">
                <a:extLst>
                  <a:ext uri="{FF2B5EF4-FFF2-40B4-BE49-F238E27FC236}">
                    <a16:creationId xmlns:a16="http://schemas.microsoft.com/office/drawing/2014/main" id="{E95AE2DD-E695-7C8B-393D-454F88F934CE}"/>
                  </a:ext>
                </a:extLst>
              </p:cNvPr>
              <p:cNvGrpSpPr/>
              <p:nvPr/>
            </p:nvGrpSpPr>
            <p:grpSpPr>
              <a:xfrm>
                <a:off x="2409825" y="2224087"/>
                <a:ext cx="304800" cy="3419475"/>
                <a:chOff x="1562100" y="2276475"/>
                <a:chExt cx="914400" cy="3657600"/>
              </a:xfrm>
            </p:grpSpPr>
            <p:sp>
              <p:nvSpPr>
                <p:cNvPr id="68" name="Rettangolo 67">
                  <a:extLst>
                    <a:ext uri="{FF2B5EF4-FFF2-40B4-BE49-F238E27FC236}">
                      <a16:creationId xmlns:a16="http://schemas.microsoft.com/office/drawing/2014/main" id="{E8E80A04-7F93-B4CC-59F6-367B30F18189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70" name="Rettangolo 69">
                  <a:extLst>
                    <a:ext uri="{FF2B5EF4-FFF2-40B4-BE49-F238E27FC236}">
                      <a16:creationId xmlns:a16="http://schemas.microsoft.com/office/drawing/2014/main" id="{7CAD89BF-BDED-D63E-B12B-E70CFC139EEF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72" name="Rettangolo 71">
                  <a:extLst>
                    <a:ext uri="{FF2B5EF4-FFF2-40B4-BE49-F238E27FC236}">
                      <a16:creationId xmlns:a16="http://schemas.microsoft.com/office/drawing/2014/main" id="{7E494943-D166-8B37-E1BB-723DEB9F6B6D}"/>
                    </a:ext>
                  </a:extLst>
                </p:cNvPr>
                <p:cNvSpPr/>
                <p:nvPr/>
              </p:nvSpPr>
              <p:spPr>
                <a:xfrm>
                  <a:off x="1562100" y="41052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74" name="Rettangolo 73">
                  <a:extLst>
                    <a:ext uri="{FF2B5EF4-FFF2-40B4-BE49-F238E27FC236}">
                      <a16:creationId xmlns:a16="http://schemas.microsoft.com/office/drawing/2014/main" id="{9F4BCF60-5964-88C8-08BA-C9AA2E0FBFAF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</p:grpSp>
        <p:grpSp>
          <p:nvGrpSpPr>
            <p:cNvPr id="39" name="Gruppo 38">
              <a:extLst>
                <a:ext uri="{FF2B5EF4-FFF2-40B4-BE49-F238E27FC236}">
                  <a16:creationId xmlns:a16="http://schemas.microsoft.com/office/drawing/2014/main" id="{D87C9BB8-FAE0-9D3C-2206-85834019F19E}"/>
                </a:ext>
              </a:extLst>
            </p:cNvPr>
            <p:cNvGrpSpPr/>
            <p:nvPr/>
          </p:nvGrpSpPr>
          <p:grpSpPr>
            <a:xfrm>
              <a:off x="9226198" y="4662227"/>
              <a:ext cx="555977" cy="1367094"/>
              <a:chOff x="1323975" y="2224087"/>
              <a:chExt cx="1390650" cy="3419475"/>
            </a:xfrm>
          </p:grpSpPr>
          <p:grpSp>
            <p:nvGrpSpPr>
              <p:cNvPr id="40" name="Gruppo 39">
                <a:extLst>
                  <a:ext uri="{FF2B5EF4-FFF2-40B4-BE49-F238E27FC236}">
                    <a16:creationId xmlns:a16="http://schemas.microsoft.com/office/drawing/2014/main" id="{D4C7E909-27DE-4B5D-4893-99C94A5EF90F}"/>
                  </a:ext>
                </a:extLst>
              </p:cNvPr>
              <p:cNvGrpSpPr/>
              <p:nvPr/>
            </p:nvGrpSpPr>
            <p:grpSpPr>
              <a:xfrm>
                <a:off x="1323975" y="2224087"/>
                <a:ext cx="304800" cy="3419475"/>
                <a:chOff x="1562100" y="2276475"/>
                <a:chExt cx="914400" cy="3657600"/>
              </a:xfrm>
            </p:grpSpPr>
            <p:sp>
              <p:nvSpPr>
                <p:cNvPr id="57" name="Rettangolo 56">
                  <a:extLst>
                    <a:ext uri="{FF2B5EF4-FFF2-40B4-BE49-F238E27FC236}">
                      <a16:creationId xmlns:a16="http://schemas.microsoft.com/office/drawing/2014/main" id="{1AB8449A-83A4-722D-2B3A-E19F2071B8FC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58" name="Rettangolo 57">
                  <a:extLst>
                    <a:ext uri="{FF2B5EF4-FFF2-40B4-BE49-F238E27FC236}">
                      <a16:creationId xmlns:a16="http://schemas.microsoft.com/office/drawing/2014/main" id="{DAB072BE-FB67-F23C-0CE8-843D8201C34A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59" name="Rettangolo 58">
                  <a:extLst>
                    <a:ext uri="{FF2B5EF4-FFF2-40B4-BE49-F238E27FC236}">
                      <a16:creationId xmlns:a16="http://schemas.microsoft.com/office/drawing/2014/main" id="{69292296-B3FF-87F9-E996-6CF68442D77B}"/>
                    </a:ext>
                  </a:extLst>
                </p:cNvPr>
                <p:cNvSpPr/>
                <p:nvPr/>
              </p:nvSpPr>
              <p:spPr>
                <a:xfrm>
                  <a:off x="1562100" y="41052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60" name="Rettangolo 59">
                  <a:extLst>
                    <a:ext uri="{FF2B5EF4-FFF2-40B4-BE49-F238E27FC236}">
                      <a16:creationId xmlns:a16="http://schemas.microsoft.com/office/drawing/2014/main" id="{7CAB06CB-4A71-45FB-7136-6C064A53FA85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</p:grpSp>
          <p:grpSp>
            <p:nvGrpSpPr>
              <p:cNvPr id="41" name="Gruppo 40">
                <a:extLst>
                  <a:ext uri="{FF2B5EF4-FFF2-40B4-BE49-F238E27FC236}">
                    <a16:creationId xmlns:a16="http://schemas.microsoft.com/office/drawing/2014/main" id="{12A997DA-25A3-5C3B-8572-13287477B326}"/>
                  </a:ext>
                </a:extLst>
              </p:cNvPr>
              <p:cNvGrpSpPr/>
              <p:nvPr/>
            </p:nvGrpSpPr>
            <p:grpSpPr>
              <a:xfrm>
                <a:off x="1685925" y="2224087"/>
                <a:ext cx="304800" cy="3419475"/>
                <a:chOff x="1562100" y="2276475"/>
                <a:chExt cx="914400" cy="3657600"/>
              </a:xfrm>
            </p:grpSpPr>
            <p:sp>
              <p:nvSpPr>
                <p:cNvPr id="53" name="Rettangolo 52">
                  <a:extLst>
                    <a:ext uri="{FF2B5EF4-FFF2-40B4-BE49-F238E27FC236}">
                      <a16:creationId xmlns:a16="http://schemas.microsoft.com/office/drawing/2014/main" id="{531E2A41-5571-095B-D299-9BFEF4A76D6D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54" name="Rettangolo 53">
                  <a:extLst>
                    <a:ext uri="{FF2B5EF4-FFF2-40B4-BE49-F238E27FC236}">
                      <a16:creationId xmlns:a16="http://schemas.microsoft.com/office/drawing/2014/main" id="{68A37BE5-0121-64E9-ECDA-C040CF2F0141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55" name="Rettangolo 54">
                  <a:extLst>
                    <a:ext uri="{FF2B5EF4-FFF2-40B4-BE49-F238E27FC236}">
                      <a16:creationId xmlns:a16="http://schemas.microsoft.com/office/drawing/2014/main" id="{139F5CD4-A3C2-3459-563F-0CFCD6F15D2B}"/>
                    </a:ext>
                  </a:extLst>
                </p:cNvPr>
                <p:cNvSpPr/>
                <p:nvPr/>
              </p:nvSpPr>
              <p:spPr>
                <a:xfrm>
                  <a:off x="1562100" y="41052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56" name="Rettangolo 55">
                  <a:extLst>
                    <a:ext uri="{FF2B5EF4-FFF2-40B4-BE49-F238E27FC236}">
                      <a16:creationId xmlns:a16="http://schemas.microsoft.com/office/drawing/2014/main" id="{229A8CA2-6DA0-7165-E66F-991516291286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  <p:grpSp>
            <p:nvGrpSpPr>
              <p:cNvPr id="42" name="Gruppo 41">
                <a:extLst>
                  <a:ext uri="{FF2B5EF4-FFF2-40B4-BE49-F238E27FC236}">
                    <a16:creationId xmlns:a16="http://schemas.microsoft.com/office/drawing/2014/main" id="{07470747-74C5-401C-51F2-F8930FA52E3A}"/>
                  </a:ext>
                </a:extLst>
              </p:cNvPr>
              <p:cNvGrpSpPr/>
              <p:nvPr/>
            </p:nvGrpSpPr>
            <p:grpSpPr>
              <a:xfrm>
                <a:off x="2047875" y="2224087"/>
                <a:ext cx="304800" cy="3419475"/>
                <a:chOff x="1562100" y="2276475"/>
                <a:chExt cx="914400" cy="3657600"/>
              </a:xfrm>
            </p:grpSpPr>
            <p:sp>
              <p:nvSpPr>
                <p:cNvPr id="49" name="Rettangolo 48">
                  <a:extLst>
                    <a:ext uri="{FF2B5EF4-FFF2-40B4-BE49-F238E27FC236}">
                      <a16:creationId xmlns:a16="http://schemas.microsoft.com/office/drawing/2014/main" id="{7175A556-9C24-B276-ECB2-CB46773E2C83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50" name="Rettangolo 49">
                  <a:extLst>
                    <a:ext uri="{FF2B5EF4-FFF2-40B4-BE49-F238E27FC236}">
                      <a16:creationId xmlns:a16="http://schemas.microsoft.com/office/drawing/2014/main" id="{7608F0DD-D36C-392B-4394-46452D20302E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51" name="Rettangolo 50">
                  <a:extLst>
                    <a:ext uri="{FF2B5EF4-FFF2-40B4-BE49-F238E27FC236}">
                      <a16:creationId xmlns:a16="http://schemas.microsoft.com/office/drawing/2014/main" id="{255EDD51-BD60-1129-BE42-CEDD388318E3}"/>
                    </a:ext>
                  </a:extLst>
                </p:cNvPr>
                <p:cNvSpPr/>
                <p:nvPr/>
              </p:nvSpPr>
              <p:spPr>
                <a:xfrm>
                  <a:off x="1562100" y="41052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52" name="Rettangolo 51">
                  <a:extLst>
                    <a:ext uri="{FF2B5EF4-FFF2-40B4-BE49-F238E27FC236}">
                      <a16:creationId xmlns:a16="http://schemas.microsoft.com/office/drawing/2014/main" id="{E14CB900-D60D-5332-2F48-B9AF9E9FF177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  <p:grpSp>
            <p:nvGrpSpPr>
              <p:cNvPr id="43" name="Gruppo 42">
                <a:extLst>
                  <a:ext uri="{FF2B5EF4-FFF2-40B4-BE49-F238E27FC236}">
                    <a16:creationId xmlns:a16="http://schemas.microsoft.com/office/drawing/2014/main" id="{DFA08DF9-3A83-9A3F-6084-ED7F9244930D}"/>
                  </a:ext>
                </a:extLst>
              </p:cNvPr>
              <p:cNvGrpSpPr/>
              <p:nvPr/>
            </p:nvGrpSpPr>
            <p:grpSpPr>
              <a:xfrm>
                <a:off x="2409825" y="2224087"/>
                <a:ext cx="304800" cy="3419475"/>
                <a:chOff x="1562100" y="2276475"/>
                <a:chExt cx="914400" cy="3657600"/>
              </a:xfrm>
            </p:grpSpPr>
            <p:sp>
              <p:nvSpPr>
                <p:cNvPr id="44" name="Rettangolo 43">
                  <a:extLst>
                    <a:ext uri="{FF2B5EF4-FFF2-40B4-BE49-F238E27FC236}">
                      <a16:creationId xmlns:a16="http://schemas.microsoft.com/office/drawing/2014/main" id="{C4B58697-521D-633D-57E5-97A402909FC8}"/>
                    </a:ext>
                  </a:extLst>
                </p:cNvPr>
                <p:cNvSpPr/>
                <p:nvPr/>
              </p:nvSpPr>
              <p:spPr>
                <a:xfrm>
                  <a:off x="1562100" y="2276475"/>
                  <a:ext cx="914400" cy="914400"/>
                </a:xfrm>
                <a:prstGeom prst="rect">
                  <a:avLst/>
                </a:prstGeom>
                <a:solidFill>
                  <a:srgbClr val="EB917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45" name="Rettangolo 44">
                  <a:extLst>
                    <a:ext uri="{FF2B5EF4-FFF2-40B4-BE49-F238E27FC236}">
                      <a16:creationId xmlns:a16="http://schemas.microsoft.com/office/drawing/2014/main" id="{43262F22-F5EA-81C8-7267-7085E131C090}"/>
                    </a:ext>
                  </a:extLst>
                </p:cNvPr>
                <p:cNvSpPr/>
                <p:nvPr/>
              </p:nvSpPr>
              <p:spPr>
                <a:xfrm>
                  <a:off x="1562100" y="31908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46" name="Rettangolo 45">
                  <a:extLst>
                    <a:ext uri="{FF2B5EF4-FFF2-40B4-BE49-F238E27FC236}">
                      <a16:creationId xmlns:a16="http://schemas.microsoft.com/office/drawing/2014/main" id="{A98D8025-1E75-0111-7C46-0CA1338FBF35}"/>
                    </a:ext>
                  </a:extLst>
                </p:cNvPr>
                <p:cNvSpPr/>
                <p:nvPr/>
              </p:nvSpPr>
              <p:spPr>
                <a:xfrm>
                  <a:off x="1562100" y="41052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47" name="Rettangolo 46">
                  <a:extLst>
                    <a:ext uri="{FF2B5EF4-FFF2-40B4-BE49-F238E27FC236}">
                      <a16:creationId xmlns:a16="http://schemas.microsoft.com/office/drawing/2014/main" id="{82E52517-B795-6F84-3477-6C3B760894B0}"/>
                    </a:ext>
                  </a:extLst>
                </p:cNvPr>
                <p:cNvSpPr/>
                <p:nvPr/>
              </p:nvSpPr>
              <p:spPr>
                <a:xfrm>
                  <a:off x="1562100" y="5019675"/>
                  <a:ext cx="914400" cy="914400"/>
                </a:xfrm>
                <a:prstGeom prst="rect">
                  <a:avLst/>
                </a:prstGeom>
                <a:solidFill>
                  <a:srgbClr val="AFD5FF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</p:grpSp>
      </p:grpSp>
      <p:grpSp>
        <p:nvGrpSpPr>
          <p:cNvPr id="107" name="Gruppo 106">
            <a:extLst>
              <a:ext uri="{FF2B5EF4-FFF2-40B4-BE49-F238E27FC236}">
                <a16:creationId xmlns:a16="http://schemas.microsoft.com/office/drawing/2014/main" id="{0356F472-E0D0-272B-2191-C9A9FB3B6A6F}"/>
              </a:ext>
            </a:extLst>
          </p:cNvPr>
          <p:cNvGrpSpPr/>
          <p:nvPr/>
        </p:nvGrpSpPr>
        <p:grpSpPr>
          <a:xfrm>
            <a:off x="3731901" y="2086092"/>
            <a:ext cx="5538040" cy="1443339"/>
            <a:chOff x="3364307" y="2346959"/>
            <a:chExt cx="5538040" cy="1443339"/>
          </a:xfrm>
        </p:grpSpPr>
        <p:sp>
          <p:nvSpPr>
            <p:cNvPr id="108" name="Rettangolo con angoli arrotondati 107">
              <a:extLst>
                <a:ext uri="{FF2B5EF4-FFF2-40B4-BE49-F238E27FC236}">
                  <a16:creationId xmlns:a16="http://schemas.microsoft.com/office/drawing/2014/main" id="{6E3D2F22-06E8-74F1-799B-0E0B798CA296}"/>
                </a:ext>
              </a:extLst>
            </p:cNvPr>
            <p:cNvSpPr/>
            <p:nvPr/>
          </p:nvSpPr>
          <p:spPr>
            <a:xfrm>
              <a:off x="7339630" y="2346960"/>
              <a:ext cx="1562717" cy="381290"/>
            </a:xfrm>
            <a:prstGeom prst="roundRect">
              <a:avLst/>
            </a:prstGeom>
            <a:noFill/>
            <a:ln w="57150">
              <a:solidFill>
                <a:srgbClr val="6ACF1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109" name="Connettore curvo 108">
              <a:extLst>
                <a:ext uri="{FF2B5EF4-FFF2-40B4-BE49-F238E27FC236}">
                  <a16:creationId xmlns:a16="http://schemas.microsoft.com/office/drawing/2014/main" id="{0C68AF51-491E-524C-099F-5BDD21A1BA48}"/>
                </a:ext>
              </a:extLst>
            </p:cNvPr>
            <p:cNvCxnSpPr>
              <a:cxnSpLocks/>
              <a:stCxn id="108" idx="0"/>
            </p:cNvCxnSpPr>
            <p:nvPr/>
          </p:nvCxnSpPr>
          <p:spPr>
            <a:xfrm rot="16200000" flipH="1" flipV="1">
              <a:off x="5020978" y="690288"/>
              <a:ext cx="1443339" cy="4756682"/>
            </a:xfrm>
            <a:prstGeom prst="curvedConnector4">
              <a:avLst>
                <a:gd name="adj1" fmla="val -15838"/>
                <a:gd name="adj2" fmla="val 77970"/>
              </a:avLst>
            </a:prstGeom>
            <a:ln w="57150">
              <a:solidFill>
                <a:srgbClr val="6ACF1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14185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5FFAF0-DE6A-1F64-4979-6994686D0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6533D619-6715-EB38-159C-91A3F523F6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F95B84FE-A47C-19A7-EA81-2B5CF332A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47">
            <a:extLst>
              <a:ext uri="{FF2B5EF4-FFF2-40B4-BE49-F238E27FC236}">
                <a16:creationId xmlns:a16="http://schemas.microsoft.com/office/drawing/2014/main" id="{5BAC13C9-4B55-476A-0A31-173793FE2D0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4724" r="68734" b="1726"/>
          <a:stretch/>
        </p:blipFill>
        <p:spPr>
          <a:xfrm>
            <a:off x="0" y="-1"/>
            <a:ext cx="12323361" cy="6868791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CC8F2C7-CFC4-AEEE-7BE2-8DF26615739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rgbClr val="4472C4">
                <a:shade val="45000"/>
                <a:satMod val="135000"/>
              </a:srgb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18099947">
            <a:off x="-5869055" y="-2205966"/>
            <a:ext cx="12191981" cy="6857989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8B0E787-21FE-6EAB-8B0D-6B0F5F107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4052D22E-8441-60D1-99E2-2E6E741334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4DA0D0C9-41EA-DE48-BF44-ACA9D9847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76792572-E612-99E2-7896-54C04D161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8" name="Immagine 147" descr="Immagine che contiene schizzo, disegno, diagramma, design&#10;&#10;Descrizione generata automaticamente">
            <a:extLst>
              <a:ext uri="{FF2B5EF4-FFF2-40B4-BE49-F238E27FC236}">
                <a16:creationId xmlns:a16="http://schemas.microsoft.com/office/drawing/2014/main" id="{8AB0667D-869E-6D57-1411-644F521BE27F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473" b="91895" l="9961" r="89844">
                        <a14:foregroundMark x1="37891" y1="25977" x2="37891" y2="25977"/>
                        <a14:foregroundMark x1="35059" y1="29883" x2="35645" y2="30078"/>
                        <a14:foregroundMark x1="32227" y1="42090" x2="32227" y2="42090"/>
                        <a14:foregroundMark x1="27148" y1="41504" x2="27148" y2="41504"/>
                        <a14:foregroundMark x1="25977" y1="44531" x2="25977" y2="44531"/>
                        <a14:foregroundMark x1="23438" y1="47852" x2="23438" y2="47852"/>
                        <a14:foregroundMark x1="26855" y1="48047" x2="26855" y2="48047"/>
                        <a14:foregroundMark x1="27246" y1="46289" x2="27246" y2="46289"/>
                        <a14:foregroundMark x1="32324" y1="47070" x2="32324" y2="47070"/>
                        <a14:foregroundMark x1="34375" y1="49023" x2="34375" y2="49023"/>
                        <a14:foregroundMark x1="31934" y1="49121" x2="31934" y2="49121"/>
                        <a14:foregroundMark x1="30371" y1="49023" x2="30371" y2="49023"/>
                        <a14:foregroundMark x1="19629" y1="61035" x2="19629" y2="61035"/>
                        <a14:foregroundMark x1="19434" y1="66602" x2="19434" y2="66602"/>
                        <a14:foregroundMark x1="19531" y1="64063" x2="19531" y2="64063"/>
                        <a14:foregroundMark x1="18750" y1="64063" x2="18750" y2="64063"/>
                        <a14:foregroundMark x1="17480" y1="63965" x2="17480" y2="63965"/>
                        <a14:foregroundMark x1="17480" y1="60938" x2="17480" y2="60938"/>
                        <a14:foregroundMark x1="15527" y1="68066" x2="15527" y2="68066"/>
                        <a14:foregroundMark x1="20410" y1="73828" x2="20410" y2="73828"/>
                        <a14:foregroundMark x1="27930" y1="74023" x2="27930" y2="74023"/>
                        <a14:foregroundMark x1="31738" y1="74023" x2="31738" y2="74023"/>
                        <a14:foregroundMark x1="32910" y1="74121" x2="32910" y2="74121"/>
                        <a14:foregroundMark x1="34473" y1="77441" x2="34473" y2="77441"/>
                        <a14:foregroundMark x1="31934" y1="77441" x2="31934" y2="77441"/>
                        <a14:foregroundMark x1="30469" y1="77734" x2="30469" y2="77734"/>
                        <a14:foregroundMark x1="22070" y1="77539" x2="22070" y2="77539"/>
                        <a14:foregroundMark x1="13965" y1="89941" x2="13965" y2="89941"/>
                        <a14:foregroundMark x1="15430" y1="89844" x2="15430" y2="89844"/>
                        <a14:foregroundMark x1="17090" y1="89746" x2="17090" y2="89746"/>
                        <a14:foregroundMark x1="20703" y1="89648" x2="20703" y2="89648"/>
                        <a14:foregroundMark x1="27441" y1="89648" x2="27441" y2="89648"/>
                        <a14:foregroundMark x1="27441" y1="91699" x2="27441" y2="91699"/>
                        <a14:foregroundMark x1="50391" y1="90820" x2="50391" y2="90820"/>
                        <a14:foregroundMark x1="58984" y1="91699" x2="58984" y2="91699"/>
                        <a14:foregroundMark x1="80078" y1="91895" x2="80078" y2="91895"/>
                        <a14:foregroundMark x1="84180" y1="89941" x2="84180" y2="89941"/>
                        <a14:foregroundMark x1="86328" y1="89746" x2="86328" y2="89746"/>
                        <a14:foregroundMark x1="87207" y1="89844" x2="87207" y2="89844"/>
                        <a14:foregroundMark x1="88770" y1="89746" x2="88770" y2="89746"/>
                        <a14:foregroundMark x1="80762" y1="80371" x2="80762" y2="80371"/>
                        <a14:foregroundMark x1="76758" y1="79004" x2="76758" y2="79004"/>
                        <a14:foregroundMark x1="64355" y1="80566" x2="64355" y2="80566"/>
                        <a14:foregroundMark x1="54199" y1="75488" x2="54199" y2="75488"/>
                        <a14:foregroundMark x1="48340" y1="75586" x2="48340" y2="75586"/>
                        <a14:foregroundMark x1="45508" y1="78125" x2="45508" y2="78125"/>
                        <a14:foregroundMark x1="38184" y1="73926" x2="38184" y2="73926"/>
                        <a14:foregroundMark x1="29688" y1="62109" x2="29688" y2="62109"/>
                        <a14:foregroundMark x1="25586" y1="62305" x2="25586" y2="62305"/>
                        <a14:foregroundMark x1="29785" y1="66406" x2="29785" y2="66406"/>
                        <a14:foregroundMark x1="31738" y1="66504" x2="31738" y2="66504"/>
                        <a14:foregroundMark x1="32910" y1="66406" x2="32910" y2="66406"/>
                        <a14:foregroundMark x1="38867" y1="66309" x2="38867" y2="66309"/>
                        <a14:foregroundMark x1="35254" y1="58984" x2="35254" y2="58984"/>
                        <a14:foregroundMark x1="29590" y1="57520" x2="29590" y2="57520"/>
                        <a14:foregroundMark x1="35254" y1="59180" x2="35254" y2="59180"/>
                        <a14:foregroundMark x1="35547" y1="59863" x2="35547" y2="59863"/>
                        <a14:foregroundMark x1="25977" y1="44531" x2="25977" y2="44531"/>
                        <a14:foregroundMark x1="25781" y1="44141" x2="25781" y2="44141"/>
                        <a14:foregroundMark x1="25781" y1="44629" x2="25781" y2="44629"/>
                        <a14:foregroundMark x1="26074" y1="44727" x2="26074" y2="44727"/>
                        <a14:foregroundMark x1="26074" y1="44629" x2="26074" y2="44629"/>
                        <a14:foregroundMark x1="26074" y1="44629" x2="26074" y2="44629"/>
                        <a14:foregroundMark x1="38379" y1="30176" x2="38379" y2="30176"/>
                        <a14:foregroundMark x1="42480" y1="29883" x2="42480" y2="29883"/>
                        <a14:foregroundMark x1="42480" y1="23633" x2="42480" y2="23633"/>
                        <a14:foregroundMark x1="41309" y1="22363" x2="41309" y2="22363"/>
                        <a14:foregroundMark x1="43262" y1="20117" x2="43262" y2="20117"/>
                        <a14:foregroundMark x1="51270" y1="9473" x2="51270" y2="9473"/>
                        <a14:foregroundMark x1="58105" y1="19922" x2="58105" y2="19922"/>
                        <a14:foregroundMark x1="56641" y1="23535" x2="56641" y2="23535"/>
                        <a14:foregroundMark x1="56836" y1="25781" x2="56836" y2="25781"/>
                        <a14:foregroundMark x1="58008" y1="25684" x2="58008" y2="25684"/>
                        <a14:foregroundMark x1="62207" y1="25684" x2="62207" y2="25684"/>
                        <a14:foregroundMark x1="64648" y1="27051" x2="64648" y2="27051"/>
                        <a14:foregroundMark x1="58594" y1="31641" x2="58594" y2="31641"/>
                        <a14:foregroundMark x1="59766" y1="31641" x2="59766" y2="31641"/>
                        <a14:foregroundMark x1="61816" y1="31445" x2="61816" y2="31445"/>
                        <a14:foregroundMark x1="67285" y1="30078" x2="67285" y2="30078"/>
                        <a14:foregroundMark x1="67285" y1="33691" x2="67285" y2="33691"/>
                        <a14:foregroundMark x1="65234" y1="41992" x2="65234" y2="41992"/>
                        <a14:foregroundMark x1="64844" y1="44922" x2="64844" y2="44922"/>
                        <a14:foregroundMark x1="63379" y1="45215" x2="63379" y2="45215"/>
                        <a14:foregroundMark x1="60547" y1="52246" x2="60547" y2="53125"/>
                        <a14:foregroundMark x1="62793" y1="56836" x2="62793" y2="56836"/>
                        <a14:foregroundMark x1="58789" y1="53516" x2="58789" y2="53516"/>
                        <a14:foregroundMark x1="48730" y1="52832" x2="48730" y2="52832"/>
                        <a14:foregroundMark x1="48633" y1="60840" x2="48633" y2="60840"/>
                        <a14:foregroundMark x1="59473" y1="66992" x2="59473" y2="66992"/>
                        <a14:foregroundMark x1="59570" y1="62988" x2="59570" y2="62988"/>
                        <a14:foregroundMark x1="59570" y1="63184" x2="59570" y2="63184"/>
                        <a14:foregroundMark x1="67578" y1="66895" x2="67578" y2="66895"/>
                        <a14:foregroundMark x1="77246" y1="68066" x2="77246" y2="68066"/>
                        <a14:foregroundMark x1="73828" y1="68262" x2="73438" y2="68359"/>
                        <a14:foregroundMark x1="83008" y1="74023" x2="83008" y2="74023"/>
                        <a14:foregroundMark x1="80957" y1="76172" x2="80957" y2="76172"/>
                        <a14:foregroundMark x1="79688" y1="74121" x2="79688" y2="74121"/>
                        <a14:foregroundMark x1="70117" y1="74609" x2="70117" y2="74609"/>
                        <a14:foregroundMark x1="85547" y1="63574" x2="85547" y2="63574"/>
                        <a14:foregroundMark x1="83691" y1="64746" x2="83691" y2="64746"/>
                        <a14:foregroundMark x1="83691" y1="63867" x2="83691" y2="63867"/>
                        <a14:foregroundMark x1="83594" y1="62402" x2="83594" y2="62402"/>
                        <a14:foregroundMark x1="81641" y1="52441" x2="81641" y2="52441"/>
                        <a14:foregroundMark x1="76367" y1="49023" x2="76367" y2="49023"/>
                        <a14:foregroundMark x1="78223" y1="48926" x2="78223" y2="48926"/>
                        <a14:foregroundMark x1="79590" y1="48730" x2="79590" y2="48730"/>
                        <a14:foregroundMark x1="77051" y1="45020" x2="77051" y2="45020"/>
                        <a14:foregroundMark x1="76074" y1="41504" x2="76074" y2="41504"/>
                        <a14:foregroundMark x1="61230" y1="44922" x2="61230" y2="44922"/>
                        <a14:foregroundMark x1="44727" y1="37500" x2="44727" y2="37500"/>
                        <a14:foregroundMark x1="44629" y1="39258" x2="44629" y2="39258"/>
                        <a14:foregroundMark x1="45996" y1="43164" x2="45996" y2="43164"/>
                        <a14:foregroundMark x1="45898" y1="44629" x2="45898" y2="44629"/>
                        <a14:foregroundMark x1="45898" y1="45996" x2="45898" y2="45996"/>
                        <a14:foregroundMark x1="48633" y1="55371" x2="48633" y2="55371"/>
                        <a14:foregroundMark x1="48633" y1="54297" x2="48633" y2="54297"/>
                        <a14:foregroundMark x1="48633" y1="56543" x2="48633" y2="56543"/>
                        <a14:foregroundMark x1="39453" y1="39063" x2="39453" y2="39063"/>
                        <a14:foregroundMark x1="35449" y1="40039" x2="35449" y2="40039"/>
                        <a14:foregroundMark x1="30371" y1="37598" x2="30371" y2="37598"/>
                        <a14:foregroundMark x1="30664" y1="37402" x2="30273" y2="37500"/>
                        <a14:foregroundMark x1="72266" y1="62891" x2="72754" y2="63574"/>
                        <a14:foregroundMark x1="70703" y1="66211" x2="70801" y2="67676"/>
                        <a14:backgroundMark x1="52148" y1="12598" x2="52148" y2="12598"/>
                        <a14:backgroundMark x1="61133" y1="22070" x2="61133" y2="22070"/>
                        <a14:backgroundMark x1="80762" y1="53516" x2="80762" y2="53516"/>
                        <a14:backgroundMark x1="67285" y1="55957" x2="67285" y2="55957"/>
                        <a14:backgroundMark x1="52344" y1="52832" x2="52344" y2="52832"/>
                        <a14:backgroundMark x1="53320" y1="58691" x2="53320" y2="58691"/>
                        <a14:backgroundMark x1="42383" y1="55469" x2="42383" y2="55469"/>
                        <a14:backgroundMark x1="31445" y1="42383" x2="31445" y2="42383"/>
                        <a14:backgroundMark x1="21777" y1="53418" x2="21777" y2="53418"/>
                        <a14:backgroundMark x1="48926" y1="69434" x2="48926" y2="69434"/>
                        <a14:backgroundMark x1="63379" y1="76758" x2="63379" y2="76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521" y="2400342"/>
            <a:ext cx="2275066" cy="2275066"/>
          </a:xfrm>
          <a:prstGeom prst="rect">
            <a:avLst/>
          </a:prstGeom>
        </p:spPr>
      </p:pic>
      <p:grpSp>
        <p:nvGrpSpPr>
          <p:cNvPr id="149" name="Gruppo 148">
            <a:extLst>
              <a:ext uri="{FF2B5EF4-FFF2-40B4-BE49-F238E27FC236}">
                <a16:creationId xmlns:a16="http://schemas.microsoft.com/office/drawing/2014/main" id="{97CB6B44-7433-14EA-4A20-8775FED8E6BB}"/>
              </a:ext>
            </a:extLst>
          </p:cNvPr>
          <p:cNvGrpSpPr/>
          <p:nvPr/>
        </p:nvGrpSpPr>
        <p:grpSpPr>
          <a:xfrm>
            <a:off x="4928086" y="2572760"/>
            <a:ext cx="2083249" cy="1930230"/>
            <a:chOff x="2697480" y="1736408"/>
            <a:chExt cx="7010400" cy="7010400"/>
          </a:xfrm>
        </p:grpSpPr>
        <p:pic>
          <p:nvPicPr>
            <p:cNvPr id="150" name="Immagine 149" descr="Immagine che contiene bilancia&#10;&#10;Descrizione generata automaticamente">
              <a:extLst>
                <a:ext uri="{FF2B5EF4-FFF2-40B4-BE49-F238E27FC236}">
                  <a16:creationId xmlns:a16="http://schemas.microsoft.com/office/drawing/2014/main" id="{E674EC6F-EEC8-B60E-2F5F-EEC6C342E6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>
                          <a14:foregroundMark x1="49512" y1="26758" x2="49121" y2="26563"/>
                          <a14:foregroundMark x1="49805" y1="25195" x2="50195" y2="25684"/>
                          <a14:foregroundMark x1="20703" y1="62109" x2="27637" y2="65234"/>
                          <a14:foregroundMark x1="27637" y1="65234" x2="27930" y2="63770"/>
                          <a14:foregroundMark x1="64355" y1="63867" x2="71875" y2="64063"/>
                          <a14:foregroundMark x1="71875" y1="64063" x2="72754" y2="65918"/>
                          <a14:foregroundMark x1="47266" y1="78711" x2="54980" y2="78027"/>
                          <a14:foregroundMark x1="67090" y1="79492" x2="67090" y2="80176"/>
                          <a14:foregroundMark x1="71191" y1="79785" x2="71680" y2="79980"/>
                          <a14:foregroundMark x1="75293" y1="80078" x2="75293" y2="80078"/>
                          <a14:foregroundMark x1="32422" y1="79688" x2="32324" y2="80176"/>
                          <a14:foregroundMark x1="28809" y1="80176" x2="28125" y2="80176"/>
                          <a14:foregroundMark x1="23633" y1="79980" x2="23633" y2="799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7480" y="1736408"/>
              <a:ext cx="7010400" cy="7010400"/>
            </a:xfrm>
            <a:prstGeom prst="rect">
              <a:avLst/>
            </a:prstGeom>
          </p:spPr>
        </p:pic>
        <p:pic>
          <p:nvPicPr>
            <p:cNvPr id="151" name="Immagine 150">
              <a:extLst>
                <a:ext uri="{FF2B5EF4-FFF2-40B4-BE49-F238E27FC236}">
                  <a16:creationId xmlns:a16="http://schemas.microsoft.com/office/drawing/2014/main" id="{22960F83-F5B2-59D4-C380-29101FB89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763677">
              <a:off x="3738921" y="5107984"/>
              <a:ext cx="1173964" cy="1445980"/>
            </a:xfrm>
            <a:prstGeom prst="rect">
              <a:avLst/>
            </a:prstGeom>
          </p:spPr>
        </p:pic>
        <p:pic>
          <p:nvPicPr>
            <p:cNvPr id="152" name="Immagine 151">
              <a:extLst>
                <a:ext uri="{FF2B5EF4-FFF2-40B4-BE49-F238E27FC236}">
                  <a16:creationId xmlns:a16="http://schemas.microsoft.com/office/drawing/2014/main" id="{98421576-BF8E-F7A0-18E4-06B19679FE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20270823">
              <a:off x="4274741" y="5072139"/>
              <a:ext cx="1173964" cy="1445980"/>
            </a:xfrm>
            <a:prstGeom prst="rect">
              <a:avLst/>
            </a:prstGeom>
          </p:spPr>
        </p:pic>
        <p:pic>
          <p:nvPicPr>
            <p:cNvPr id="153" name="Immagine 152">
              <a:extLst>
                <a:ext uri="{FF2B5EF4-FFF2-40B4-BE49-F238E27FC236}">
                  <a16:creationId xmlns:a16="http://schemas.microsoft.com/office/drawing/2014/main" id="{AFF2496C-BF96-4E2B-F745-730D071B6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938027">
              <a:off x="4464502" y="5127860"/>
              <a:ext cx="1173964" cy="1445980"/>
            </a:xfrm>
            <a:prstGeom prst="rect">
              <a:avLst/>
            </a:prstGeom>
          </p:spPr>
        </p:pic>
        <p:pic>
          <p:nvPicPr>
            <p:cNvPr id="154" name="Immagine 153">
              <a:extLst>
                <a:ext uri="{FF2B5EF4-FFF2-40B4-BE49-F238E27FC236}">
                  <a16:creationId xmlns:a16="http://schemas.microsoft.com/office/drawing/2014/main" id="{B7E9D22A-4D2B-2293-10FB-1F8B77F1B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420965">
              <a:off x="4032522" y="5072138"/>
              <a:ext cx="1173964" cy="1445980"/>
            </a:xfrm>
            <a:prstGeom prst="rect">
              <a:avLst/>
            </a:prstGeom>
          </p:spPr>
        </p:pic>
        <p:pic>
          <p:nvPicPr>
            <p:cNvPr id="155" name="Immagine 154">
              <a:extLst>
                <a:ext uri="{FF2B5EF4-FFF2-40B4-BE49-F238E27FC236}">
                  <a16:creationId xmlns:a16="http://schemas.microsoft.com/office/drawing/2014/main" id="{0E86B921-0305-75F3-C4BB-28BA8D211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13580498">
              <a:off x="3993874" y="4628842"/>
              <a:ext cx="1173964" cy="1445980"/>
            </a:xfrm>
            <a:prstGeom prst="rect">
              <a:avLst/>
            </a:prstGeom>
          </p:spPr>
        </p:pic>
        <p:pic>
          <p:nvPicPr>
            <p:cNvPr id="156" name="Immagine 155">
              <a:extLst>
                <a:ext uri="{FF2B5EF4-FFF2-40B4-BE49-F238E27FC236}">
                  <a16:creationId xmlns:a16="http://schemas.microsoft.com/office/drawing/2014/main" id="{9D6AE2BB-9DCB-38A3-48B9-8EB158D8B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20428402">
              <a:off x="4321081" y="4725865"/>
              <a:ext cx="1173964" cy="1445980"/>
            </a:xfrm>
            <a:prstGeom prst="rect">
              <a:avLst/>
            </a:prstGeom>
          </p:spPr>
        </p:pic>
        <p:pic>
          <p:nvPicPr>
            <p:cNvPr id="157" name="Immagine 156">
              <a:extLst>
                <a:ext uri="{FF2B5EF4-FFF2-40B4-BE49-F238E27FC236}">
                  <a16:creationId xmlns:a16="http://schemas.microsoft.com/office/drawing/2014/main" id="{650589BE-F7D6-E4DA-7D23-6F817F1E9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651663">
              <a:off x="7496011" y="5132584"/>
              <a:ext cx="1065266" cy="1312096"/>
            </a:xfrm>
            <a:prstGeom prst="rect">
              <a:avLst/>
            </a:prstGeom>
          </p:spPr>
        </p:pic>
        <p:pic>
          <p:nvPicPr>
            <p:cNvPr id="158" name="Immagine 157">
              <a:extLst>
                <a:ext uri="{FF2B5EF4-FFF2-40B4-BE49-F238E27FC236}">
                  <a16:creationId xmlns:a16="http://schemas.microsoft.com/office/drawing/2014/main" id="{02281BFC-129A-A8F0-2C39-BBD7DADAA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20735833">
              <a:off x="7232362" y="5108079"/>
              <a:ext cx="1065266" cy="1312096"/>
            </a:xfrm>
            <a:prstGeom prst="rect">
              <a:avLst/>
            </a:prstGeom>
          </p:spPr>
        </p:pic>
        <p:pic>
          <p:nvPicPr>
            <p:cNvPr id="159" name="Immagine 158">
              <a:extLst>
                <a:ext uri="{FF2B5EF4-FFF2-40B4-BE49-F238E27FC236}">
                  <a16:creationId xmlns:a16="http://schemas.microsoft.com/office/drawing/2014/main" id="{7F1B64D8-AFAE-6589-0B04-E55672C37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646019">
              <a:off x="6961922" y="5117721"/>
              <a:ext cx="1065266" cy="1312096"/>
            </a:xfrm>
            <a:prstGeom prst="rect">
              <a:avLst/>
            </a:prstGeom>
          </p:spPr>
        </p:pic>
        <p:pic>
          <p:nvPicPr>
            <p:cNvPr id="160" name="Immagine 159">
              <a:extLst>
                <a:ext uri="{FF2B5EF4-FFF2-40B4-BE49-F238E27FC236}">
                  <a16:creationId xmlns:a16="http://schemas.microsoft.com/office/drawing/2014/main" id="{F75E16C2-D57C-CDA2-C201-35ACFE50E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225821">
              <a:off x="6752618" y="5117721"/>
              <a:ext cx="1065266" cy="1312096"/>
            </a:xfrm>
            <a:prstGeom prst="rect">
              <a:avLst/>
            </a:prstGeom>
          </p:spPr>
        </p:pic>
        <p:pic>
          <p:nvPicPr>
            <p:cNvPr id="161" name="Immagine 160">
              <a:extLst>
                <a:ext uri="{FF2B5EF4-FFF2-40B4-BE49-F238E27FC236}">
                  <a16:creationId xmlns:a16="http://schemas.microsoft.com/office/drawing/2014/main" id="{C0FAF9DA-0A51-25DB-67BB-FDCCA18FF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20385026">
              <a:off x="7017687" y="4715053"/>
              <a:ext cx="1065266" cy="1312096"/>
            </a:xfrm>
            <a:prstGeom prst="rect">
              <a:avLst/>
            </a:prstGeom>
          </p:spPr>
        </p:pic>
        <p:pic>
          <p:nvPicPr>
            <p:cNvPr id="162" name="Immagine 161">
              <a:extLst>
                <a:ext uri="{FF2B5EF4-FFF2-40B4-BE49-F238E27FC236}">
                  <a16:creationId xmlns:a16="http://schemas.microsoft.com/office/drawing/2014/main" id="{78AA658E-4675-1400-23F6-348C47A22B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20661310">
              <a:off x="7315176" y="4728636"/>
              <a:ext cx="1065266" cy="1312096"/>
            </a:xfrm>
            <a:prstGeom prst="rect">
              <a:avLst/>
            </a:prstGeom>
          </p:spPr>
        </p:pic>
      </p:grpSp>
      <p:sp>
        <p:nvSpPr>
          <p:cNvPr id="163" name="Freccia a destra 162">
            <a:extLst>
              <a:ext uri="{FF2B5EF4-FFF2-40B4-BE49-F238E27FC236}">
                <a16:creationId xmlns:a16="http://schemas.microsoft.com/office/drawing/2014/main" id="{6EA3B738-4CD1-0738-9B16-3B02A6736A81}"/>
              </a:ext>
            </a:extLst>
          </p:cNvPr>
          <p:cNvSpPr/>
          <p:nvPr/>
        </p:nvSpPr>
        <p:spPr>
          <a:xfrm>
            <a:off x="6878927" y="3322305"/>
            <a:ext cx="431142" cy="431141"/>
          </a:xfrm>
          <a:prstGeom prst="rightArrow">
            <a:avLst/>
          </a:prstGeom>
          <a:solidFill>
            <a:schemeClr val="bg2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4" name="Freccia a destra 163">
            <a:extLst>
              <a:ext uri="{FF2B5EF4-FFF2-40B4-BE49-F238E27FC236}">
                <a16:creationId xmlns:a16="http://schemas.microsoft.com/office/drawing/2014/main" id="{D37FFD11-088D-F9D0-5D17-0868F552D666}"/>
              </a:ext>
            </a:extLst>
          </p:cNvPr>
          <p:cNvSpPr/>
          <p:nvPr/>
        </p:nvSpPr>
        <p:spPr>
          <a:xfrm>
            <a:off x="9263118" y="3322305"/>
            <a:ext cx="431142" cy="431141"/>
          </a:xfrm>
          <a:prstGeom prst="rightArrow">
            <a:avLst/>
          </a:prstGeom>
          <a:solidFill>
            <a:schemeClr val="bg2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5" name="Immagine 164">
            <a:extLst>
              <a:ext uri="{FF2B5EF4-FFF2-40B4-BE49-F238E27FC236}">
                <a16:creationId xmlns:a16="http://schemas.microsoft.com/office/drawing/2014/main" id="{0BE5807F-7CE2-F86C-40E9-3C3078DC880D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9845013" y="3208446"/>
            <a:ext cx="737680" cy="707197"/>
          </a:xfrm>
          <a:prstGeom prst="rect">
            <a:avLst/>
          </a:prstGeom>
        </p:spPr>
      </p:pic>
      <p:pic>
        <p:nvPicPr>
          <p:cNvPr id="166" name="Immagine 165">
            <a:extLst>
              <a:ext uri="{FF2B5EF4-FFF2-40B4-BE49-F238E27FC236}">
                <a16:creationId xmlns:a16="http://schemas.microsoft.com/office/drawing/2014/main" id="{959840B8-C649-EA30-FB65-CC31E205B60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76074" y="2875093"/>
            <a:ext cx="3282008" cy="1325563"/>
          </a:xfrm>
          <a:prstGeom prst="rect">
            <a:avLst/>
          </a:prstGeom>
        </p:spPr>
      </p:pic>
      <p:grpSp>
        <p:nvGrpSpPr>
          <p:cNvPr id="167" name="Gruppo 166">
            <a:extLst>
              <a:ext uri="{FF2B5EF4-FFF2-40B4-BE49-F238E27FC236}">
                <a16:creationId xmlns:a16="http://schemas.microsoft.com/office/drawing/2014/main" id="{63548706-E9A0-EE07-7966-7F745A36A4CB}"/>
              </a:ext>
            </a:extLst>
          </p:cNvPr>
          <p:cNvGrpSpPr/>
          <p:nvPr/>
        </p:nvGrpSpPr>
        <p:grpSpPr>
          <a:xfrm>
            <a:off x="4535041" y="1612941"/>
            <a:ext cx="6753225" cy="3838045"/>
            <a:chOff x="4076700" y="1924050"/>
            <a:chExt cx="6753225" cy="3838045"/>
          </a:xfrm>
        </p:grpSpPr>
        <p:sp>
          <p:nvSpPr>
            <p:cNvPr id="168" name="Rettangolo con angoli arrotondati 167">
              <a:extLst>
                <a:ext uri="{FF2B5EF4-FFF2-40B4-BE49-F238E27FC236}">
                  <a16:creationId xmlns:a16="http://schemas.microsoft.com/office/drawing/2014/main" id="{E0C25BC1-03DA-2BEF-3F1F-CAD0A03B8E5E}"/>
                </a:ext>
              </a:extLst>
            </p:cNvPr>
            <p:cNvSpPr/>
            <p:nvPr/>
          </p:nvSpPr>
          <p:spPr>
            <a:xfrm>
              <a:off x="4076700" y="1924050"/>
              <a:ext cx="6753225" cy="3838045"/>
            </a:xfrm>
            <a:prstGeom prst="round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69" name="CasellaDiTesto 168">
              <a:extLst>
                <a:ext uri="{FF2B5EF4-FFF2-40B4-BE49-F238E27FC236}">
                  <a16:creationId xmlns:a16="http://schemas.microsoft.com/office/drawing/2014/main" id="{DBB7DAA6-928D-9EFD-0B6B-63B62789EFB9}"/>
                </a:ext>
              </a:extLst>
            </p:cNvPr>
            <p:cNvSpPr txBox="1"/>
            <p:nvPr/>
          </p:nvSpPr>
          <p:spPr>
            <a:xfrm>
              <a:off x="4658563" y="5177320"/>
              <a:ext cx="44735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200" b="1" dirty="0">
                  <a:solidFill>
                    <a:schemeClr val="bg1"/>
                  </a:solidFill>
                </a:rPr>
                <a:t>CV and </a:t>
              </a:r>
              <a:r>
                <a:rPr lang="it-IT" sz="3200" b="1" dirty="0" err="1">
                  <a:solidFill>
                    <a:schemeClr val="bg1"/>
                  </a:solidFill>
                </a:rPr>
                <a:t>Grid</a:t>
              </a:r>
              <a:r>
                <a:rPr lang="it-IT" sz="3200" b="1" dirty="0">
                  <a:solidFill>
                    <a:schemeClr val="bg1"/>
                  </a:solidFill>
                </a:rPr>
                <a:t> </a:t>
              </a:r>
              <a:r>
                <a:rPr lang="it-IT" sz="3200" b="1" dirty="0" err="1">
                  <a:solidFill>
                    <a:schemeClr val="bg1"/>
                  </a:solidFill>
                </a:rPr>
                <a:t>Search</a:t>
              </a:r>
              <a:endParaRPr lang="it-IT" sz="3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70" name="Titolo 1">
            <a:extLst>
              <a:ext uri="{FF2B5EF4-FFF2-40B4-BE49-F238E27FC236}">
                <a16:creationId xmlns:a16="http://schemas.microsoft.com/office/drawing/2014/main" id="{32F6B317-C43C-9D70-BFE3-445DA0FA8A71}"/>
              </a:ext>
            </a:extLst>
          </p:cNvPr>
          <p:cNvSpPr txBox="1">
            <a:spLocks/>
          </p:cNvSpPr>
          <p:nvPr/>
        </p:nvSpPr>
        <p:spPr>
          <a:xfrm>
            <a:off x="226935" y="192105"/>
            <a:ext cx="3296297" cy="114177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it-IT" sz="3600" b="1" dirty="0" err="1">
                <a:solidFill>
                  <a:schemeClr val="bg1"/>
                </a:solidFill>
              </a:rPr>
              <a:t>Nested</a:t>
            </a:r>
            <a:r>
              <a:rPr lang="it-IT" sz="3600" b="1" dirty="0">
                <a:solidFill>
                  <a:schemeClr val="bg1"/>
                </a:solidFill>
              </a:rPr>
              <a:t> CV and </a:t>
            </a:r>
            <a:r>
              <a:rPr lang="it-IT" sz="3600" b="1" dirty="0" err="1">
                <a:solidFill>
                  <a:schemeClr val="bg1"/>
                </a:solidFill>
              </a:rPr>
              <a:t>parameter</a:t>
            </a:r>
            <a:r>
              <a:rPr lang="it-IT" sz="3600" b="1" dirty="0">
                <a:solidFill>
                  <a:schemeClr val="bg1"/>
                </a:solidFill>
              </a:rPr>
              <a:t> tuning</a:t>
            </a:r>
            <a:endParaRPr lang="it-IT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889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347561F-6A91-FDD4-17B4-36BA22C3B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275" y="2271449"/>
            <a:ext cx="9679449" cy="284705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Results and discussion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154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AAFB15B-915F-0B82-1A78-5620A14E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7548" y="1929126"/>
            <a:ext cx="4195674" cy="1357743"/>
          </a:xfrm>
        </p:spPr>
        <p:txBody>
          <a:bodyPr anchor="b">
            <a:normAutofit/>
          </a:bodyPr>
          <a:lstStyle/>
          <a:p>
            <a:r>
              <a:rPr lang="it-IT" sz="4300" b="1" dirty="0" err="1"/>
              <a:t>Represent</a:t>
            </a:r>
            <a:br>
              <a:rPr lang="it-IT" sz="4300" b="1" dirty="0"/>
            </a:br>
            <a:r>
              <a:rPr lang="it-IT" sz="4300" b="1" dirty="0" err="1"/>
              <a:t>true</a:t>
            </a:r>
            <a:r>
              <a:rPr lang="it-IT" sz="4300" b="1" dirty="0"/>
              <a:t> </a:t>
            </a:r>
            <a:r>
              <a:rPr lang="it-IT" sz="4300" b="1" dirty="0" err="1"/>
              <a:t>population</a:t>
            </a:r>
            <a:endParaRPr lang="it-IT" sz="4300" b="1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5614C7C0-FA1D-4105-8345-1DF76F987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2753" y="703679"/>
            <a:ext cx="753718" cy="1016562"/>
            <a:chOff x="422753" y="703679"/>
            <a:chExt cx="753718" cy="1016562"/>
          </a:xfrm>
        </p:grpSpPr>
        <p:sp>
          <p:nvSpPr>
            <p:cNvPr id="68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956" y="703679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chemeClr val="accent1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2753" y="1562696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chemeClr val="accent1"/>
            </a:solidFill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8920A52-2965-A9B1-170D-087747601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7548" y="3864528"/>
            <a:ext cx="4158031" cy="895382"/>
          </a:xfrm>
        </p:spPr>
        <p:txBody>
          <a:bodyPr anchor="t">
            <a:normAutofit/>
          </a:bodyPr>
          <a:lstStyle/>
          <a:p>
            <a:r>
              <a:rPr lang="it-IT" sz="2000" dirty="0">
                <a:solidFill>
                  <a:schemeClr val="tx1">
                    <a:alpha val="80000"/>
                  </a:schemeClr>
                </a:solidFill>
              </a:rPr>
              <a:t>Negative  &gt;&gt;  Positive</a:t>
            </a:r>
          </a:p>
          <a:p>
            <a:r>
              <a:rPr lang="it-IT" sz="2000" dirty="0">
                <a:solidFill>
                  <a:schemeClr val="tx1">
                    <a:alpha val="80000"/>
                  </a:schemeClr>
                </a:solidFill>
              </a:rPr>
              <a:t>Ratio and </a:t>
            </a:r>
            <a:r>
              <a:rPr lang="it-IT" sz="2000" dirty="0" err="1">
                <a:solidFill>
                  <a:schemeClr val="tx1">
                    <a:alpha val="80000"/>
                  </a:schemeClr>
                </a:solidFill>
              </a:rPr>
              <a:t>real</a:t>
            </a:r>
            <a:r>
              <a:rPr lang="it-IT" sz="2000" dirty="0">
                <a:solidFill>
                  <a:schemeClr val="tx1">
                    <a:alpha val="80000"/>
                  </a:schemeClr>
                </a:solidFill>
              </a:rPr>
              <a:t>-world </a:t>
            </a:r>
            <a:r>
              <a:rPr lang="it-IT" sz="2000" dirty="0" err="1">
                <a:solidFill>
                  <a:schemeClr val="tx1">
                    <a:alpha val="80000"/>
                  </a:schemeClr>
                </a:solidFill>
              </a:rPr>
              <a:t>usage</a:t>
            </a:r>
            <a:endParaRPr lang="it-IT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71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8395234-7BB3-D5BD-C5D7-A71DC8CB0F33}"/>
              </a:ext>
            </a:extLst>
          </p:cNvPr>
          <p:cNvGrpSpPr/>
          <p:nvPr/>
        </p:nvGrpSpPr>
        <p:grpSpPr>
          <a:xfrm>
            <a:off x="1217769" y="1929126"/>
            <a:ext cx="3952579" cy="2992240"/>
            <a:chOff x="6096000" y="2295525"/>
            <a:chExt cx="5257800" cy="3980338"/>
          </a:xfrm>
        </p:grpSpPr>
        <p:sp>
          <p:nvSpPr>
            <p:cNvPr id="4" name="Rettangolo con angoli arrotondati 3">
              <a:extLst>
                <a:ext uri="{FF2B5EF4-FFF2-40B4-BE49-F238E27FC236}">
                  <a16:creationId xmlns:a16="http://schemas.microsoft.com/office/drawing/2014/main" id="{E2D9A8CA-F8C6-DC55-8E48-93F7724853E5}"/>
                </a:ext>
              </a:extLst>
            </p:cNvPr>
            <p:cNvSpPr/>
            <p:nvPr/>
          </p:nvSpPr>
          <p:spPr>
            <a:xfrm>
              <a:off x="8858250" y="2295525"/>
              <a:ext cx="2495550" cy="3514725"/>
            </a:xfrm>
            <a:prstGeom prst="roundRect">
              <a:avLst/>
            </a:prstGeom>
            <a:solidFill>
              <a:srgbClr val="DDDEEF"/>
            </a:solidFill>
            <a:ln w="57150">
              <a:solidFill>
                <a:srgbClr val="7175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78942">
                <a:spcAft>
                  <a:spcPts val="450"/>
                </a:spcAft>
              </a:pPr>
              <a:endParaRPr lang="it-IT" sz="1337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  <a:p>
              <a:pPr algn="ctr" defTabSz="678942">
                <a:spcAft>
                  <a:spcPts val="450"/>
                </a:spcAft>
              </a:pPr>
              <a:endParaRPr lang="it-IT" sz="1337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  <a:p>
              <a:pPr algn="ctr" defTabSz="678942">
                <a:spcAft>
                  <a:spcPts val="450"/>
                </a:spcAft>
              </a:pPr>
              <a:endParaRPr lang="it-IT" sz="1337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  <a:p>
              <a:pPr algn="ctr" defTabSz="678942">
                <a:spcAft>
                  <a:spcPts val="450"/>
                </a:spcAft>
              </a:pPr>
              <a:endParaRPr lang="it-IT" sz="1337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  <a:p>
              <a:pPr algn="ctr" defTabSz="678942">
                <a:spcAft>
                  <a:spcPts val="450"/>
                </a:spcAft>
              </a:pPr>
              <a:endParaRPr lang="it-IT" sz="1337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  <a:p>
              <a:pPr algn="ctr" defTabSz="678942">
                <a:spcAft>
                  <a:spcPts val="450"/>
                </a:spcAft>
              </a:pPr>
              <a:r>
                <a:rPr lang="it-IT" sz="1337" b="1" kern="1200" dirty="0" err="1">
                  <a:solidFill>
                    <a:srgbClr val="7175C0"/>
                  </a:solidFill>
                  <a:latin typeface="+mn-lt"/>
                  <a:ea typeface="+mn-ea"/>
                  <a:cs typeface="+mn-cs"/>
                </a:rPr>
                <a:t>Other</a:t>
              </a:r>
              <a:endParaRPr lang="it-IT" b="1" dirty="0">
                <a:solidFill>
                  <a:srgbClr val="7175C0"/>
                </a:solidFill>
              </a:endParaRPr>
            </a:p>
          </p:txBody>
        </p:sp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FCAD3DFF-F249-B235-E115-343081C31804}"/>
                </a:ext>
              </a:extLst>
            </p:cNvPr>
            <p:cNvSpPr/>
            <p:nvPr/>
          </p:nvSpPr>
          <p:spPr>
            <a:xfrm>
              <a:off x="9086850" y="2533651"/>
              <a:ext cx="1324601" cy="913447"/>
            </a:xfrm>
            <a:prstGeom prst="roundRect">
              <a:avLst/>
            </a:prstGeom>
            <a:solidFill>
              <a:srgbClr val="ABADD9"/>
            </a:solidFill>
            <a:ln w="57150">
              <a:solidFill>
                <a:srgbClr val="7175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78942">
                <a:spcAft>
                  <a:spcPts val="450"/>
                </a:spcAft>
              </a:pPr>
              <a:r>
                <a:rPr lang="it-IT" sz="1337" b="1" kern="1200" dirty="0">
                  <a:solidFill>
                    <a:srgbClr val="7175C0"/>
                  </a:solidFill>
                  <a:latin typeface="+mn-lt"/>
                  <a:ea typeface="+mn-ea"/>
                  <a:cs typeface="+mn-cs"/>
                </a:rPr>
                <a:t>RP</a:t>
              </a:r>
              <a:endParaRPr lang="it-IT" b="1" dirty="0">
                <a:solidFill>
                  <a:srgbClr val="7175C0"/>
                </a:solidFill>
              </a:endParaRPr>
            </a:p>
          </p:txBody>
        </p:sp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CAAEAA3F-0510-9A05-A31F-20FD2852BE90}"/>
                </a:ext>
              </a:extLst>
            </p:cNvPr>
            <p:cNvSpPr/>
            <p:nvPr/>
          </p:nvSpPr>
          <p:spPr>
            <a:xfrm>
              <a:off x="6096000" y="2295525"/>
              <a:ext cx="2495550" cy="3514725"/>
            </a:xfrm>
            <a:prstGeom prst="roundRect">
              <a:avLst/>
            </a:prstGeom>
            <a:solidFill>
              <a:srgbClr val="F8D8CC"/>
            </a:solidFill>
            <a:ln w="57150">
              <a:solidFill>
                <a:srgbClr val="E87D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78942">
                <a:spcAft>
                  <a:spcPts val="450"/>
                </a:spcAft>
              </a:pPr>
              <a:endParaRPr lang="it-IT" sz="1337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  <a:p>
              <a:pPr algn="ctr" defTabSz="678942">
                <a:spcAft>
                  <a:spcPts val="450"/>
                </a:spcAft>
              </a:pPr>
              <a:endParaRPr lang="it-IT" sz="1337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  <a:p>
              <a:pPr algn="ctr" defTabSz="678942">
                <a:spcAft>
                  <a:spcPts val="450"/>
                </a:spcAft>
              </a:pPr>
              <a:endParaRPr lang="it-IT" sz="1337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  <a:p>
              <a:pPr algn="ctr" defTabSz="678942">
                <a:spcAft>
                  <a:spcPts val="450"/>
                </a:spcAft>
              </a:pPr>
              <a:endParaRPr lang="it-IT" sz="1337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  <a:p>
              <a:pPr algn="ctr" defTabSz="678942">
                <a:spcAft>
                  <a:spcPts val="450"/>
                </a:spcAft>
              </a:pPr>
              <a:endParaRPr lang="it-IT" sz="1337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  <a:p>
              <a:pPr algn="ctr" defTabSz="678942">
                <a:spcAft>
                  <a:spcPts val="450"/>
                </a:spcAft>
              </a:pPr>
              <a:r>
                <a:rPr lang="it-IT" sz="1337" b="1" kern="1200" dirty="0" err="1">
                  <a:solidFill>
                    <a:srgbClr val="E87D57"/>
                  </a:solidFill>
                  <a:latin typeface="+mn-lt"/>
                  <a:ea typeface="+mn-ea"/>
                  <a:cs typeface="+mn-cs"/>
                </a:rPr>
                <a:t>Other</a:t>
              </a:r>
              <a:endParaRPr lang="it-IT" b="1" dirty="0">
                <a:solidFill>
                  <a:srgbClr val="E87D57"/>
                </a:solidFill>
              </a:endParaRPr>
            </a:p>
          </p:txBody>
        </p:sp>
        <p:sp>
          <p:nvSpPr>
            <p:cNvPr id="9" name="Rettangolo con angoli arrotondati 8">
              <a:extLst>
                <a:ext uri="{FF2B5EF4-FFF2-40B4-BE49-F238E27FC236}">
                  <a16:creationId xmlns:a16="http://schemas.microsoft.com/office/drawing/2014/main" id="{8F309A30-A601-797E-2CEF-59D0305C25E1}"/>
                </a:ext>
              </a:extLst>
            </p:cNvPr>
            <p:cNvSpPr/>
            <p:nvPr/>
          </p:nvSpPr>
          <p:spPr>
            <a:xfrm>
              <a:off x="7076448" y="2533651"/>
              <a:ext cx="1324602" cy="913448"/>
            </a:xfrm>
            <a:prstGeom prst="roundRect">
              <a:avLst/>
            </a:prstGeom>
            <a:solidFill>
              <a:srgbClr val="F1B099"/>
            </a:solidFill>
            <a:ln w="57150">
              <a:solidFill>
                <a:srgbClr val="E87D5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78942">
                <a:spcAft>
                  <a:spcPts val="450"/>
                </a:spcAft>
              </a:pPr>
              <a:r>
                <a:rPr lang="it-IT" sz="1337" b="1" kern="1200" dirty="0">
                  <a:solidFill>
                    <a:srgbClr val="E25726"/>
                  </a:solidFill>
                  <a:latin typeface="+mn-lt"/>
                  <a:ea typeface="+mn-ea"/>
                  <a:cs typeface="+mn-cs"/>
                </a:rPr>
                <a:t>RBP</a:t>
              </a:r>
              <a:endParaRPr lang="it-IT" b="1" dirty="0">
                <a:solidFill>
                  <a:srgbClr val="E25726"/>
                </a:solidFill>
              </a:endParaRPr>
            </a:p>
          </p:txBody>
        </p:sp>
        <p:pic>
          <p:nvPicPr>
            <p:cNvPr id="11" name="Immagine 10" descr="Immagine che contiene cerchio, ingranaggio, design&#10;&#10;Descrizione generata automaticamente">
              <a:extLst>
                <a:ext uri="{FF2B5EF4-FFF2-40B4-BE49-F238E27FC236}">
                  <a16:creationId xmlns:a16="http://schemas.microsoft.com/office/drawing/2014/main" id="{F95EB477-2163-CC6C-18DE-E37D905C0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5362415"/>
              <a:ext cx="1304925" cy="913448"/>
            </a:xfrm>
            <a:prstGeom prst="rect">
              <a:avLst/>
            </a:prstGeom>
          </p:spPr>
        </p:pic>
        <p:pic>
          <p:nvPicPr>
            <p:cNvPr id="49" name="Immagine 48" descr="Immagine che contiene schermata, clipart, cartone animato, Elementi grafici&#10;&#10;Descrizione generata automaticamente">
              <a:extLst>
                <a:ext uri="{FF2B5EF4-FFF2-40B4-BE49-F238E27FC236}">
                  <a16:creationId xmlns:a16="http://schemas.microsoft.com/office/drawing/2014/main" id="{76956872-5A1D-D216-0FB0-DE20CBB1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921" b="89881" l="8750" r="90000">
                          <a14:foregroundMark x1="22778" y1="54365" x2="35694" y2="45238"/>
                          <a14:foregroundMark x1="37778" y1="44048" x2="53472" y2="47222"/>
                          <a14:foregroundMark x1="20694" y1="52579" x2="24028" y2="47421"/>
                          <a14:foregroundMark x1="25278" y1="42063" x2="30278" y2="40278"/>
                          <a14:foregroundMark x1="63472" y1="54762" x2="69167" y2="46032"/>
                          <a14:foregroundMark x1="69167" y1="46032" x2="74306" y2="44048"/>
                          <a14:foregroundMark x1="21528" y1="30556" x2="26528" y2="30357"/>
                          <a14:foregroundMark x1="22639" y1="30357" x2="22639" y2="27381"/>
                          <a14:foregroundMark x1="25694" y1="29167" x2="38194" y2="26786"/>
                          <a14:foregroundMark x1="37778" y1="29167" x2="47361" y2="29167"/>
                          <a14:foregroundMark x1="47778" y1="28968" x2="48611" y2="23214"/>
                          <a14:foregroundMark x1="49444" y1="29960" x2="60972" y2="28968"/>
                          <a14:foregroundMark x1="60972" y1="28968" x2="60972" y2="28571"/>
                          <a14:foregroundMark x1="62083" y1="29167" x2="72083" y2="28770"/>
                          <a14:foregroundMark x1="24722" y1="52579" x2="31111" y2="50198"/>
                          <a14:foregroundMark x1="15417" y1="33929" x2="14306" y2="41667"/>
                          <a14:foregroundMark x1="11667" y1="48611" x2="11667" y2="48611"/>
                          <a14:foregroundMark x1="8750" y1="48611" x2="9583" y2="48611"/>
                          <a14:foregroundMark x1="13056" y1="51389" x2="15000" y2="56151"/>
                          <a14:foregroundMark x1="14861" y1="59524" x2="20972" y2="62698"/>
                          <a14:foregroundMark x1="24861" y1="64484" x2="29444" y2="64683"/>
                          <a14:foregroundMark x1="32917" y1="64683" x2="37639" y2="64286"/>
                          <a14:foregroundMark x1="41944" y1="64286" x2="44444" y2="63889"/>
                          <a14:foregroundMark x1="47639" y1="63889" x2="50417" y2="63889"/>
                          <a14:foregroundMark x1="54167" y1="64484" x2="56944" y2="64484"/>
                          <a14:foregroundMark x1="60000" y1="64087" x2="64444" y2="63889"/>
                          <a14:foregroundMark x1="67500" y1="60913" x2="67917" y2="62103"/>
                          <a14:foregroundMark x1="69722" y1="62698" x2="76250" y2="60317"/>
                          <a14:foregroundMark x1="77361" y1="58333" x2="79722" y2="54365"/>
                          <a14:foregroundMark x1="80139" y1="53175" x2="80972" y2="47817"/>
                          <a14:foregroundMark x1="81111" y1="43056" x2="80139" y2="33730"/>
                          <a14:foregroundMark x1="79028" y1="36508" x2="79861" y2="40278"/>
                          <a14:foregroundMark x1="75139" y1="34325" x2="61806" y2="31944"/>
                          <a14:foregroundMark x1="63889" y1="32341" x2="32222" y2="32738"/>
                          <a14:foregroundMark x1="30556" y1="32738" x2="23611" y2="33135"/>
                          <a14:foregroundMark x1="24583" y1="33730" x2="19028" y2="36310"/>
                          <a14:foregroundMark x1="18333" y1="36706" x2="15972" y2="44444"/>
                          <a14:foregroundMark x1="14444" y1="49802" x2="17083" y2="56746"/>
                          <a14:foregroundMark x1="18194" y1="56548" x2="26528" y2="58135"/>
                          <a14:foregroundMark x1="24444" y1="60913" x2="30139" y2="60913"/>
                          <a14:foregroundMark x1="30972" y1="61310" x2="37778" y2="60317"/>
                          <a14:foregroundMark x1="41111" y1="60714" x2="46944" y2="60714"/>
                          <a14:foregroundMark x1="49028" y1="62698" x2="52222" y2="62698"/>
                          <a14:foregroundMark x1="55556" y1="61905" x2="60139" y2="60913"/>
                          <a14:foregroundMark x1="64722" y1="60516" x2="67778" y2="60119"/>
                          <a14:foregroundMark x1="63889" y1="64286" x2="69444" y2="64286"/>
                          <a14:foregroundMark x1="72361" y1="63889" x2="77361" y2="630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868890">
              <a:off x="9164234" y="5377661"/>
              <a:ext cx="1235969" cy="865178"/>
            </a:xfrm>
            <a:prstGeom prst="rect">
              <a:avLst/>
            </a:prstGeom>
          </p:spPr>
        </p:pic>
        <p:sp>
          <p:nvSpPr>
            <p:cNvPr id="12" name="Freccia bidirezionale orizzontale 11">
              <a:extLst>
                <a:ext uri="{FF2B5EF4-FFF2-40B4-BE49-F238E27FC236}">
                  <a16:creationId xmlns:a16="http://schemas.microsoft.com/office/drawing/2014/main" id="{DCA64C30-F560-FF0D-0175-DFD6454DC917}"/>
                </a:ext>
              </a:extLst>
            </p:cNvPr>
            <p:cNvSpPr/>
            <p:nvPr/>
          </p:nvSpPr>
          <p:spPr>
            <a:xfrm>
              <a:off x="8391525" y="2785586"/>
              <a:ext cx="685799" cy="409575"/>
            </a:xfrm>
            <a:prstGeom prst="leftRightArrow">
              <a:avLst>
                <a:gd name="adj1" fmla="val 50000"/>
                <a:gd name="adj2" fmla="val 29070"/>
              </a:avLst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140820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31C7AD-8632-1271-5D8E-5A779F59F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55C5A79B-A03C-EE45-017F-EEF3380B5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CAB7536D-0895-8BDC-0767-E0FDE140F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47">
            <a:extLst>
              <a:ext uri="{FF2B5EF4-FFF2-40B4-BE49-F238E27FC236}">
                <a16:creationId xmlns:a16="http://schemas.microsoft.com/office/drawing/2014/main" id="{E9FE6C6D-7F4A-2E2E-1BC9-A11D933374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4724" r="68734" b="1726"/>
          <a:stretch/>
        </p:blipFill>
        <p:spPr>
          <a:xfrm>
            <a:off x="-56000" y="0"/>
            <a:ext cx="12304000" cy="68580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8350F02-6650-B6ED-0330-C444692C70E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rgbClr val="4472C4">
                <a:shade val="45000"/>
                <a:satMod val="135000"/>
              </a:srgb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18099947">
            <a:off x="-5869055" y="-2205966"/>
            <a:ext cx="12191981" cy="6857989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348596A8-3579-EBD3-AAB5-8EFBBD012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A4388151-93D2-C832-477E-F47F64357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98AF7CE2-C6E8-1673-0AAB-EE7941B91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EBE93C97-E1A6-7CD5-66F0-B28545B9A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5F817AB1-C288-1B23-A82A-34197925E3E9}"/>
              </a:ext>
            </a:extLst>
          </p:cNvPr>
          <p:cNvSpPr txBox="1">
            <a:spLocks/>
          </p:cNvSpPr>
          <p:nvPr/>
        </p:nvSpPr>
        <p:spPr>
          <a:xfrm>
            <a:off x="345592" y="-1167964"/>
            <a:ext cx="2938829" cy="20110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800" b="1" dirty="0" err="1">
                <a:solidFill>
                  <a:schemeClr val="bg1"/>
                </a:solidFill>
              </a:rPr>
              <a:t>Overview</a:t>
            </a:r>
            <a:endParaRPr lang="it-IT" sz="6600" b="1" dirty="0">
              <a:solidFill>
                <a:schemeClr val="bg1"/>
              </a:solidFill>
            </a:endParaRP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444EED08-68B6-558D-1514-B00966221FBA}"/>
              </a:ext>
            </a:extLst>
          </p:cNvPr>
          <p:cNvGrpSpPr/>
          <p:nvPr/>
        </p:nvGrpSpPr>
        <p:grpSpPr>
          <a:xfrm>
            <a:off x="174861" y="3566793"/>
            <a:ext cx="2880360" cy="2798817"/>
            <a:chOff x="0" y="2936227"/>
            <a:chExt cx="3835137" cy="3726564"/>
          </a:xfrm>
        </p:grpSpPr>
        <p:pic>
          <p:nvPicPr>
            <p:cNvPr id="10" name="Immagine 9" descr="Immagine che contiene disegno, clipart, illustrazione, schizzo&#10;&#10;Descrizione generata automaticamente">
              <a:extLst>
                <a:ext uri="{FF2B5EF4-FFF2-40B4-BE49-F238E27FC236}">
                  <a16:creationId xmlns:a16="http://schemas.microsoft.com/office/drawing/2014/main" id="{F883B722-9FF5-B0AD-1127-70E2C943D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344" b="98828" l="9961" r="89844">
                          <a14:foregroundMark x1="41895" y1="25977" x2="47656" y2="46680"/>
                          <a14:foregroundMark x1="47656" y1="46680" x2="60449" y2="28027"/>
                          <a14:foregroundMark x1="60449" y1="28027" x2="45801" y2="45117"/>
                          <a14:foregroundMark x1="45801" y1="45117" x2="51074" y2="63281"/>
                          <a14:foregroundMark x1="51074" y1="63281" x2="66602" y2="61719"/>
                          <a14:foregroundMark x1="42188" y1="31543" x2="51074" y2="41504"/>
                          <a14:foregroundMark x1="46973" y1="37500" x2="50781" y2="34277"/>
                          <a14:foregroundMark x1="57227" y1="48535" x2="48340" y2="53906"/>
                          <a14:foregroundMark x1="40820" y1="56836" x2="55078" y2="57617"/>
                          <a14:foregroundMark x1="43262" y1="52832" x2="47852" y2="50977"/>
                          <a14:foregroundMark x1="41895" y1="49023" x2="44629" y2="57129"/>
                          <a14:foregroundMark x1="42676" y1="50098" x2="45117" y2="51172"/>
                          <a14:foregroundMark x1="45703" y1="50684" x2="41406" y2="50391"/>
                          <a14:foregroundMark x1="37891" y1="50977" x2="33594" y2="52832"/>
                          <a14:foregroundMark x1="40820" y1="50684" x2="36035" y2="54199"/>
                          <a14:foregroundMark x1="35156" y1="93652" x2="47266" y2="92285"/>
                          <a14:foregroundMark x1="47852" y1="6543" x2="56152" y2="12305"/>
                          <a14:foregroundMark x1="59180" y1="9570" x2="47852" y2="10547"/>
                          <a14:foregroundMark x1="51367" y1="5762" x2="39551" y2="13770"/>
                          <a14:foregroundMark x1="48633" y1="2441" x2="48633" y2="2441"/>
                          <a14:foregroundMark x1="47559" y1="3711" x2="47559" y2="3711"/>
                          <a14:foregroundMark x1="37793" y1="4199" x2="37793" y2="4199"/>
                          <a14:backgroundMark x1="26563" y1="99121" x2="26563" y2="99121"/>
                          <a14:backgroundMark x1="28711" y1="99121" x2="32422" y2="99512"/>
                          <a14:backgroundMark x1="55129" y1="99575" x2="74805" y2="99805"/>
                          <a14:backgroundMark x1="33008" y1="99316" x2="40165" y2="99400"/>
                          <a14:backgroundMark x1="43164" y1="99316" x2="43164" y2="99316"/>
                          <a14:backgroundMark x1="45313" y1="99805" x2="45313" y2="99805"/>
                          <a14:backgroundMark x1="47754" y1="99512" x2="47754" y2="99512"/>
                          <a14:backgroundMark x1="49707" y1="99707" x2="49707" y2="99707"/>
                          <a14:backgroundMark x1="51855" y1="99805" x2="51855" y2="99805"/>
                          <a14:backgroundMark x1="53613" y1="99805" x2="53613" y2="99805"/>
                          <a14:backgroundMark x1="52832" y1="99805" x2="52832" y2="99805"/>
                          <a14:backgroundMark x1="50977" y1="99609" x2="50977" y2="99609"/>
                          <a14:backgroundMark x1="25586" y1="96191" x2="30957" y2="97852"/>
                          <a14:backgroundMark x1="21680" y1="96094" x2="22656" y2="97363"/>
                          <a14:backgroundMark x1="21582" y1="97461" x2="24121" y2="97168"/>
                          <a14:backgroundMark x1="28613" y1="98438" x2="17090" y2="96191"/>
                          <a14:backgroundMark x1="32422" y1="96875" x2="37207" y2="96875"/>
                          <a14:backgroundMark x1="37891" y1="97559" x2="74609" y2="98730"/>
                          <a14:backgroundMark x1="74609" y1="98730" x2="84082" y2="96094"/>
                          <a14:backgroundMark x1="78320" y1="96973" x2="68359" y2="97168"/>
                          <a14:backgroundMark x1="76172" y1="95996" x2="86426" y2="95801"/>
                          <a14:backgroundMark x1="40430" y1="97461" x2="29395" y2="9755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141163"/>
              <a:ext cx="2521628" cy="2521628"/>
            </a:xfrm>
            <a:prstGeom prst="rect">
              <a:avLst/>
            </a:prstGeom>
          </p:spPr>
        </p:pic>
        <p:sp>
          <p:nvSpPr>
            <p:cNvPr id="11" name="Triangolo isoscele 10">
              <a:extLst>
                <a:ext uri="{FF2B5EF4-FFF2-40B4-BE49-F238E27FC236}">
                  <a16:creationId xmlns:a16="http://schemas.microsoft.com/office/drawing/2014/main" id="{01DF78E6-1A54-8301-03D8-79A3537CF8B2}"/>
                </a:ext>
              </a:extLst>
            </p:cNvPr>
            <p:cNvSpPr/>
            <p:nvPr/>
          </p:nvSpPr>
          <p:spPr>
            <a:xfrm rot="12746741">
              <a:off x="1880949" y="3733814"/>
              <a:ext cx="1229520" cy="2030057"/>
            </a:xfrm>
            <a:prstGeom prst="triangle">
              <a:avLst>
                <a:gd name="adj" fmla="val 71907"/>
              </a:avLst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D08926D5-A1FE-7CC3-0B5B-7377956C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75" r="14475"/>
            <a:stretch/>
          </p:blipFill>
          <p:spPr>
            <a:xfrm>
              <a:off x="2014143" y="3182248"/>
              <a:ext cx="1820994" cy="1794081"/>
            </a:xfrm>
            <a:prstGeom prst="ellipse">
              <a:avLst/>
            </a:prstGeom>
            <a:ln w="3175" cap="rnd">
              <a:solidFill>
                <a:schemeClr val="bg2">
                  <a:lumMod val="75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3" name="Croce 12">
              <a:extLst>
                <a:ext uri="{FF2B5EF4-FFF2-40B4-BE49-F238E27FC236}">
                  <a16:creationId xmlns:a16="http://schemas.microsoft.com/office/drawing/2014/main" id="{B5420B92-185E-9285-FE40-80858909A491}"/>
                </a:ext>
              </a:extLst>
            </p:cNvPr>
            <p:cNvSpPr/>
            <p:nvPr/>
          </p:nvSpPr>
          <p:spPr>
            <a:xfrm>
              <a:off x="3091953" y="2936227"/>
              <a:ext cx="670560" cy="711200"/>
            </a:xfrm>
            <a:prstGeom prst="plus">
              <a:avLst>
                <a:gd name="adj" fmla="val 33766"/>
              </a:avLst>
            </a:prstGeom>
            <a:solidFill>
              <a:srgbClr val="C72909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BECA1620-8FDF-770A-5D94-0C988D5FBA9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4" t="436" r="526" b="1074"/>
          <a:stretch/>
        </p:blipFill>
        <p:spPr>
          <a:xfrm>
            <a:off x="3353497" y="2087010"/>
            <a:ext cx="2250490" cy="2217031"/>
          </a:xfrm>
          <a:prstGeom prst="ellipse">
            <a:avLst/>
          </a:prstGeom>
          <a:ln w="38100">
            <a:solidFill>
              <a:srgbClr val="7575BF"/>
            </a:solidFill>
          </a:ln>
          <a:effectLst/>
        </p:spPr>
      </p:pic>
      <p:grpSp>
        <p:nvGrpSpPr>
          <p:cNvPr id="15" name="Gruppo 14">
            <a:extLst>
              <a:ext uri="{FF2B5EF4-FFF2-40B4-BE49-F238E27FC236}">
                <a16:creationId xmlns:a16="http://schemas.microsoft.com/office/drawing/2014/main" id="{70D0A941-037F-4089-6AC9-10CD66FB67B4}"/>
              </a:ext>
            </a:extLst>
          </p:cNvPr>
          <p:cNvGrpSpPr/>
          <p:nvPr/>
        </p:nvGrpSpPr>
        <p:grpSpPr>
          <a:xfrm>
            <a:off x="4120864" y="878000"/>
            <a:ext cx="6383563" cy="3048470"/>
            <a:chOff x="5464053" y="204270"/>
            <a:chExt cx="8087144" cy="3862015"/>
          </a:xfrm>
        </p:grpSpPr>
        <p:sp>
          <p:nvSpPr>
            <p:cNvPr id="16" name="Rettangolo 15">
              <a:extLst>
                <a:ext uri="{FF2B5EF4-FFF2-40B4-BE49-F238E27FC236}">
                  <a16:creationId xmlns:a16="http://schemas.microsoft.com/office/drawing/2014/main" id="{0FDDFAFF-6ADF-98FA-9326-A5DAEDC5A4F0}"/>
                </a:ext>
              </a:extLst>
            </p:cNvPr>
            <p:cNvSpPr/>
            <p:nvPr/>
          </p:nvSpPr>
          <p:spPr>
            <a:xfrm>
              <a:off x="5464053" y="204270"/>
              <a:ext cx="5905723" cy="151130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Down">
                <a:avLst/>
              </a:prstTxWarp>
              <a:spAutoFit/>
              <a:scene3d>
                <a:camera prst="isometricOffAxis1Left"/>
                <a:lightRig rig="threePt" dir="t"/>
              </a:scene3d>
            </a:bodyPr>
            <a:lstStyle/>
            <a:p>
              <a:pPr algn="ctr"/>
              <a:r>
                <a:rPr lang="it-IT" sz="2400" b="0" i="0" dirty="0">
                  <a:effectLst/>
                  <a:latin typeface="Söhne Mono"/>
                </a:rPr>
                <a:t>FLTDACRVYQNGIWMHKSPX</a:t>
              </a:r>
              <a:endParaRPr lang="it-IT" sz="66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17" name="Immagine 16" descr="Immagine che contiene altoparlante, Fotografia di nature morte, bianco e nero, arte&#10;&#10;Descrizione generata automaticamente">
              <a:extLst>
                <a:ext uri="{FF2B5EF4-FFF2-40B4-BE49-F238E27FC236}">
                  <a16:creationId xmlns:a16="http://schemas.microsoft.com/office/drawing/2014/main" id="{B8C7F749-B4B9-01F1-161D-EACAF3CD80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7715" b="90625" l="9961" r="89844">
                          <a14:foregroundMark x1="25879" y1="7715" x2="31152" y2="9473"/>
                          <a14:foregroundMark x1="75781" y1="90137" x2="76074" y2="90625"/>
                          <a14:foregroundMark x1="18262" y1="72266" x2="18262" y2="72266"/>
                          <a14:foregroundMark x1="18066" y1="72363" x2="18066" y2="72754"/>
                          <a14:foregroundMark x1="17773" y1="70508" x2="18066" y2="71484"/>
                          <a14:foregroundMark x1="18555" y1="72852" x2="18164" y2="73535"/>
                          <a14:foregroundMark x1="17773" y1="71094" x2="18293" y2="78511"/>
                          <a14:foregroundMark x1="18066" y1="73145" x2="17919" y2="78813"/>
                          <a14:foregroundMark x1="18164" y1="81055" x2="18555" y2="73145"/>
                          <a14:backgroundMark x1="14453" y1="72754" x2="15918" y2="78223"/>
                          <a14:backgroundMark x1="16602" y1="78516" x2="16309" y2="80078"/>
                          <a14:backgroundMark x1="16797" y1="78711" x2="16602" y2="80859"/>
                        </a14:backgroundRemoval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202584" y="687703"/>
              <a:ext cx="2882211" cy="2882211"/>
            </a:xfrm>
            <a:prstGeom prst="rect">
              <a:avLst/>
            </a:prstGeom>
            <a:effectLst/>
          </p:spPr>
        </p:pic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C8979916-BEB3-D298-F397-A25FF2906E14}"/>
                </a:ext>
              </a:extLst>
            </p:cNvPr>
            <p:cNvSpPr/>
            <p:nvPr/>
          </p:nvSpPr>
          <p:spPr>
            <a:xfrm>
              <a:off x="7645474" y="2554984"/>
              <a:ext cx="5905723" cy="151130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  <a:scene3d>
                <a:camera prst="isometricOffAxis1Left"/>
                <a:lightRig rig="threePt" dir="t"/>
              </a:scene3d>
            </a:bodyPr>
            <a:lstStyle/>
            <a:p>
              <a:pPr algn="ctr"/>
              <a:r>
                <a:rPr lang="it-IT" sz="2400" b="0" i="0" dirty="0">
                  <a:solidFill>
                    <a:schemeClr val="bg1"/>
                  </a:solidFill>
                  <a:effectLst/>
                  <a:latin typeface="Söhne Mono"/>
                </a:rPr>
                <a:t>458139607</a:t>
              </a:r>
              <a:r>
                <a:rPr lang="it-IT" sz="2400" dirty="0">
                  <a:solidFill>
                    <a:schemeClr val="bg1"/>
                  </a:solidFill>
                </a:rPr>
                <a:t>8</a:t>
              </a:r>
              <a:r>
                <a:rPr lang="it-IT" sz="2400" dirty="0"/>
                <a:t>219</a:t>
              </a:r>
              <a:r>
                <a:rPr lang="it-IT" sz="2400" b="0" i="0" dirty="0">
                  <a:effectLst/>
                  <a:latin typeface="Söhne Mono"/>
                </a:rPr>
                <a:t>0365721</a:t>
              </a:r>
              <a:endParaRPr lang="it-IT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19" name="Immagine 18" descr="Immagine che contiene schizzo, disegno, diagramma, design&#10;&#10;Descrizione generata automaticamente">
            <a:extLst>
              <a:ext uri="{FF2B5EF4-FFF2-40B4-BE49-F238E27FC236}">
                <a16:creationId xmlns:a16="http://schemas.microsoft.com/office/drawing/2014/main" id="{E19C205B-D9F3-C2B2-D1C7-FB60B92DD00E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 amt="60000"/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9473" b="91895" l="9961" r="89844">
                        <a14:foregroundMark x1="37891" y1="25977" x2="37891" y2="25977"/>
                        <a14:foregroundMark x1="35059" y1="29883" x2="35645" y2="30078"/>
                        <a14:foregroundMark x1="32227" y1="42090" x2="32227" y2="42090"/>
                        <a14:foregroundMark x1="27148" y1="41504" x2="27148" y2="41504"/>
                        <a14:foregroundMark x1="25977" y1="44531" x2="25977" y2="44531"/>
                        <a14:foregroundMark x1="23438" y1="47852" x2="23438" y2="47852"/>
                        <a14:foregroundMark x1="26855" y1="48047" x2="26855" y2="48047"/>
                        <a14:foregroundMark x1="27246" y1="46289" x2="27246" y2="46289"/>
                        <a14:foregroundMark x1="32324" y1="47070" x2="32324" y2="47070"/>
                        <a14:foregroundMark x1="34375" y1="49023" x2="34375" y2="49023"/>
                        <a14:foregroundMark x1="31934" y1="49121" x2="31934" y2="49121"/>
                        <a14:foregroundMark x1="30371" y1="49023" x2="30371" y2="49023"/>
                        <a14:foregroundMark x1="19629" y1="61035" x2="19629" y2="61035"/>
                        <a14:foregroundMark x1="19434" y1="66602" x2="19434" y2="66602"/>
                        <a14:foregroundMark x1="19531" y1="64063" x2="19531" y2="64063"/>
                        <a14:foregroundMark x1="18750" y1="64063" x2="18750" y2="64063"/>
                        <a14:foregroundMark x1="17480" y1="63965" x2="17480" y2="63965"/>
                        <a14:foregroundMark x1="17480" y1="60938" x2="17480" y2="60938"/>
                        <a14:foregroundMark x1="15527" y1="68066" x2="15527" y2="68066"/>
                        <a14:foregroundMark x1="20410" y1="73828" x2="20410" y2="73828"/>
                        <a14:foregroundMark x1="27930" y1="74023" x2="27930" y2="74023"/>
                        <a14:foregroundMark x1="31738" y1="74023" x2="31738" y2="74023"/>
                        <a14:foregroundMark x1="32910" y1="74121" x2="32910" y2="74121"/>
                        <a14:foregroundMark x1="34473" y1="77441" x2="34473" y2="77441"/>
                        <a14:foregroundMark x1="31934" y1="77441" x2="31934" y2="77441"/>
                        <a14:foregroundMark x1="30469" y1="77734" x2="30469" y2="77734"/>
                        <a14:foregroundMark x1="22070" y1="77539" x2="22070" y2="77539"/>
                        <a14:foregroundMark x1="13965" y1="89941" x2="13965" y2="89941"/>
                        <a14:foregroundMark x1="15430" y1="89844" x2="15430" y2="89844"/>
                        <a14:foregroundMark x1="17090" y1="89746" x2="17090" y2="89746"/>
                        <a14:foregroundMark x1="20703" y1="89648" x2="20703" y2="89648"/>
                        <a14:foregroundMark x1="27441" y1="89648" x2="27441" y2="89648"/>
                        <a14:foregroundMark x1="27441" y1="91699" x2="27441" y2="91699"/>
                        <a14:foregroundMark x1="50391" y1="90820" x2="50391" y2="90820"/>
                        <a14:foregroundMark x1="58984" y1="91699" x2="58984" y2="91699"/>
                        <a14:foregroundMark x1="80078" y1="91895" x2="80078" y2="91895"/>
                        <a14:foregroundMark x1="84180" y1="89941" x2="84180" y2="89941"/>
                        <a14:foregroundMark x1="86328" y1="89746" x2="86328" y2="89746"/>
                        <a14:foregroundMark x1="87207" y1="89844" x2="87207" y2="89844"/>
                        <a14:foregroundMark x1="88770" y1="89746" x2="88770" y2="89746"/>
                        <a14:foregroundMark x1="80762" y1="80371" x2="80762" y2="80371"/>
                        <a14:foregroundMark x1="76758" y1="79004" x2="76758" y2="79004"/>
                        <a14:foregroundMark x1="64355" y1="80566" x2="64355" y2="80566"/>
                        <a14:foregroundMark x1="54199" y1="75488" x2="54199" y2="75488"/>
                        <a14:foregroundMark x1="48340" y1="75586" x2="48340" y2="75586"/>
                        <a14:foregroundMark x1="45508" y1="78125" x2="45508" y2="78125"/>
                        <a14:foregroundMark x1="38184" y1="73926" x2="38184" y2="73926"/>
                        <a14:foregroundMark x1="29688" y1="62109" x2="29688" y2="62109"/>
                        <a14:foregroundMark x1="25586" y1="62305" x2="25586" y2="62305"/>
                        <a14:foregroundMark x1="29785" y1="66406" x2="29785" y2="66406"/>
                        <a14:foregroundMark x1="31738" y1="66504" x2="31738" y2="66504"/>
                        <a14:foregroundMark x1="32910" y1="66406" x2="32910" y2="66406"/>
                        <a14:foregroundMark x1="38867" y1="66309" x2="38867" y2="66309"/>
                        <a14:foregroundMark x1="35254" y1="58984" x2="35254" y2="58984"/>
                        <a14:foregroundMark x1="29590" y1="57520" x2="29590" y2="57520"/>
                        <a14:foregroundMark x1="35254" y1="59180" x2="35254" y2="59180"/>
                        <a14:foregroundMark x1="35547" y1="59863" x2="35547" y2="59863"/>
                        <a14:foregroundMark x1="25977" y1="44531" x2="25977" y2="44531"/>
                        <a14:foregroundMark x1="25781" y1="44141" x2="25781" y2="44141"/>
                        <a14:foregroundMark x1="25781" y1="44629" x2="25781" y2="44629"/>
                        <a14:foregroundMark x1="26074" y1="44727" x2="26074" y2="44727"/>
                        <a14:foregroundMark x1="26074" y1="44629" x2="26074" y2="44629"/>
                        <a14:foregroundMark x1="26074" y1="44629" x2="26074" y2="44629"/>
                        <a14:foregroundMark x1="38379" y1="30176" x2="38379" y2="30176"/>
                        <a14:foregroundMark x1="42480" y1="29883" x2="42480" y2="29883"/>
                        <a14:foregroundMark x1="42480" y1="23633" x2="42480" y2="23633"/>
                        <a14:foregroundMark x1="41309" y1="22363" x2="41309" y2="22363"/>
                        <a14:foregroundMark x1="43262" y1="20117" x2="43262" y2="20117"/>
                        <a14:foregroundMark x1="51270" y1="9473" x2="51270" y2="9473"/>
                        <a14:foregroundMark x1="58105" y1="19922" x2="58105" y2="19922"/>
                        <a14:foregroundMark x1="56641" y1="23535" x2="56641" y2="23535"/>
                        <a14:foregroundMark x1="56836" y1="25781" x2="56836" y2="25781"/>
                        <a14:foregroundMark x1="58008" y1="25684" x2="58008" y2="25684"/>
                        <a14:foregroundMark x1="62207" y1="25684" x2="62207" y2="25684"/>
                        <a14:foregroundMark x1="64648" y1="27051" x2="64648" y2="27051"/>
                        <a14:foregroundMark x1="58594" y1="31641" x2="58594" y2="31641"/>
                        <a14:foregroundMark x1="59766" y1="31641" x2="59766" y2="31641"/>
                        <a14:foregroundMark x1="61816" y1="31445" x2="61816" y2="31445"/>
                        <a14:foregroundMark x1="67285" y1="30078" x2="67285" y2="30078"/>
                        <a14:foregroundMark x1="67285" y1="33691" x2="67285" y2="33691"/>
                        <a14:foregroundMark x1="65234" y1="41992" x2="65234" y2="41992"/>
                        <a14:foregroundMark x1="64844" y1="44922" x2="64844" y2="44922"/>
                        <a14:foregroundMark x1="63379" y1="45215" x2="63379" y2="45215"/>
                        <a14:foregroundMark x1="60547" y1="52246" x2="60547" y2="53125"/>
                        <a14:foregroundMark x1="62793" y1="56836" x2="62793" y2="56836"/>
                        <a14:foregroundMark x1="58789" y1="53516" x2="58789" y2="53516"/>
                        <a14:foregroundMark x1="48730" y1="52832" x2="48730" y2="52832"/>
                        <a14:foregroundMark x1="48633" y1="60840" x2="48633" y2="60840"/>
                        <a14:foregroundMark x1="59473" y1="66992" x2="59473" y2="66992"/>
                        <a14:foregroundMark x1="59570" y1="62988" x2="59570" y2="62988"/>
                        <a14:foregroundMark x1="59570" y1="63184" x2="59570" y2="63184"/>
                        <a14:foregroundMark x1="67578" y1="66895" x2="67578" y2="66895"/>
                        <a14:foregroundMark x1="77246" y1="68066" x2="77246" y2="68066"/>
                        <a14:foregroundMark x1="73828" y1="68262" x2="73438" y2="68359"/>
                        <a14:foregroundMark x1="83008" y1="74023" x2="83008" y2="74023"/>
                        <a14:foregroundMark x1="80957" y1="76172" x2="80957" y2="76172"/>
                        <a14:foregroundMark x1="79688" y1="74121" x2="79688" y2="74121"/>
                        <a14:foregroundMark x1="70117" y1="74609" x2="70117" y2="74609"/>
                        <a14:foregroundMark x1="85547" y1="63574" x2="85547" y2="63574"/>
                        <a14:foregroundMark x1="83691" y1="64746" x2="83691" y2="64746"/>
                        <a14:foregroundMark x1="83691" y1="63867" x2="83691" y2="63867"/>
                        <a14:foregroundMark x1="83594" y1="62402" x2="83594" y2="62402"/>
                        <a14:foregroundMark x1="81641" y1="52441" x2="81641" y2="52441"/>
                        <a14:foregroundMark x1="76367" y1="49023" x2="76367" y2="49023"/>
                        <a14:foregroundMark x1="78223" y1="48926" x2="78223" y2="48926"/>
                        <a14:foregroundMark x1="79590" y1="48730" x2="79590" y2="48730"/>
                        <a14:foregroundMark x1="77051" y1="45020" x2="77051" y2="45020"/>
                        <a14:foregroundMark x1="76074" y1="41504" x2="76074" y2="41504"/>
                        <a14:foregroundMark x1="61230" y1="44922" x2="61230" y2="44922"/>
                        <a14:foregroundMark x1="44727" y1="37500" x2="44727" y2="37500"/>
                        <a14:foregroundMark x1="44629" y1="39258" x2="44629" y2="39258"/>
                        <a14:foregroundMark x1="45996" y1="43164" x2="45996" y2="43164"/>
                        <a14:foregroundMark x1="45898" y1="44629" x2="45898" y2="44629"/>
                        <a14:foregroundMark x1="45898" y1="45996" x2="45898" y2="45996"/>
                        <a14:foregroundMark x1="48633" y1="55371" x2="48633" y2="55371"/>
                        <a14:foregroundMark x1="48633" y1="54297" x2="48633" y2="54297"/>
                        <a14:foregroundMark x1="48633" y1="56543" x2="48633" y2="56543"/>
                        <a14:foregroundMark x1="39453" y1="39063" x2="39453" y2="39063"/>
                        <a14:foregroundMark x1="35449" y1="40039" x2="35449" y2="40039"/>
                        <a14:foregroundMark x1="30371" y1="37598" x2="30371" y2="37598"/>
                        <a14:foregroundMark x1="30664" y1="37402" x2="30273" y2="37500"/>
                        <a14:foregroundMark x1="72266" y1="62891" x2="72754" y2="63574"/>
                        <a14:foregroundMark x1="70703" y1="66211" x2="70801" y2="67676"/>
                        <a14:backgroundMark x1="53418" y1="59766" x2="53418" y2="59766"/>
                        <a14:backgroundMark x1="48438" y1="52246" x2="48438" y2="52246"/>
                        <a14:backgroundMark x1="52246" y1="52539" x2="52246" y2="52539"/>
                        <a14:backgroundMark x1="66895" y1="56348" x2="66895" y2="56348"/>
                        <a14:backgroundMark x1="80664" y1="53516" x2="80664" y2="53516"/>
                        <a14:backgroundMark x1="60840" y1="22363" x2="60840" y2="22363"/>
                        <a14:backgroundMark x1="51563" y1="12207" x2="51563" y2="12207"/>
                        <a14:backgroundMark x1="31543" y1="42773" x2="31543" y2="42773"/>
                        <a14:backgroundMark x1="41992" y1="55566" x2="41992" y2="55566"/>
                        <a14:backgroundMark x1="21875" y1="53320" x2="21875" y2="53320"/>
                        <a14:backgroundMark x1="64160" y1="76660" x2="64160" y2="76660"/>
                        <a14:backgroundMark x1="48730" y1="69727" x2="48730" y2="697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6983" y="531365"/>
            <a:ext cx="2568406" cy="2568406"/>
          </a:xfrm>
          <a:prstGeom prst="rect">
            <a:avLst/>
          </a:prstGeom>
        </p:spPr>
      </p:pic>
      <p:pic>
        <p:nvPicPr>
          <p:cNvPr id="20" name="Picture 47">
            <a:extLst>
              <a:ext uri="{FF2B5EF4-FFF2-40B4-BE49-F238E27FC236}">
                <a16:creationId xmlns:a16="http://schemas.microsoft.com/office/drawing/2014/main" id="{3DBA7A40-04CE-91ED-7213-D0FCBEF4BD9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rgbClr val="4472C4">
                <a:shade val="45000"/>
                <a:satMod val="135000"/>
              </a:srgbClr>
              <a:prstClr val="white"/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9354623">
            <a:off x="1043546" y="3765994"/>
            <a:ext cx="12191981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7124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E04210-3D3D-2C35-DD1D-8DCE8440D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3932EBDC-0134-D051-CA9C-7962E469E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5638FFD5-BDAF-0EB4-3CDD-F7A4659D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47">
            <a:extLst>
              <a:ext uri="{FF2B5EF4-FFF2-40B4-BE49-F238E27FC236}">
                <a16:creationId xmlns:a16="http://schemas.microsoft.com/office/drawing/2014/main" id="{6B2C9237-6428-E77E-8F33-91BD68156C5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4724" r="68734" b="1726"/>
          <a:stretch/>
        </p:blipFill>
        <p:spPr>
          <a:xfrm>
            <a:off x="0" y="-1"/>
            <a:ext cx="12323361" cy="6868791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F4DC92E1-5EB1-3AE2-D76A-BF52E98B688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rgbClr val="4472C4">
                <a:shade val="45000"/>
                <a:satMod val="135000"/>
              </a:srgb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18099947">
            <a:off x="-5869055" y="-2205966"/>
            <a:ext cx="12191981" cy="6857989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6799E77-E68E-FCC4-DB12-490C5F58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2F9327FB-6BD7-2E33-592D-81219CE0E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CDFE9D57-531F-2B4F-E589-A163208CA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CCFBB15D-1508-3784-98AE-4ECE55897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0" name="Titolo 1">
            <a:extLst>
              <a:ext uri="{FF2B5EF4-FFF2-40B4-BE49-F238E27FC236}">
                <a16:creationId xmlns:a16="http://schemas.microsoft.com/office/drawing/2014/main" id="{CC8D1980-1371-051B-5FDA-928E20CE801C}"/>
              </a:ext>
            </a:extLst>
          </p:cNvPr>
          <p:cNvSpPr txBox="1">
            <a:spLocks/>
          </p:cNvSpPr>
          <p:nvPr/>
        </p:nvSpPr>
        <p:spPr>
          <a:xfrm>
            <a:off x="226935" y="192106"/>
            <a:ext cx="3296297" cy="61436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it-IT" sz="3600" b="1" dirty="0">
                <a:solidFill>
                  <a:schemeClr val="bg1"/>
                </a:solidFill>
              </a:rPr>
              <a:t>Overall </a:t>
            </a:r>
            <a:r>
              <a:rPr lang="it-IT" sz="3600" b="1" dirty="0" err="1">
                <a:solidFill>
                  <a:schemeClr val="bg1"/>
                </a:solidFill>
              </a:rPr>
              <a:t>results</a:t>
            </a:r>
            <a:endParaRPr lang="it-IT" sz="6600" b="1" dirty="0">
              <a:solidFill>
                <a:schemeClr val="bg1"/>
              </a:solidFill>
            </a:endParaRPr>
          </a:p>
        </p:txBody>
      </p:sp>
      <p:pic>
        <p:nvPicPr>
          <p:cNvPr id="2" name="Immagine 1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F8712AE7-9AA5-30E6-86A8-791275786E9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301" y="1621413"/>
            <a:ext cx="7882144" cy="4123952"/>
          </a:xfrm>
          <a:prstGeom prst="rect">
            <a:avLst/>
          </a:prstGeom>
        </p:spPr>
      </p:pic>
      <p:pic>
        <p:nvPicPr>
          <p:cNvPr id="3" name="Immagine 2" descr="Immagine che contiene Carattere, testo, bianco, linea&#10;&#10;Descrizione generata automaticamente">
            <a:extLst>
              <a:ext uri="{FF2B5EF4-FFF2-40B4-BE49-F238E27FC236}">
                <a16:creationId xmlns:a16="http://schemas.microsoft.com/office/drawing/2014/main" id="{06F2B239-B90C-6941-C5C4-E54187D5004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337" y="2500366"/>
            <a:ext cx="2360531" cy="679189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47B6D6A-F144-F06E-3F47-0072CC24AA9B}"/>
              </a:ext>
            </a:extLst>
          </p:cNvPr>
          <p:cNvSpPr txBox="1"/>
          <p:nvPr/>
        </p:nvSpPr>
        <p:spPr>
          <a:xfrm>
            <a:off x="1247571" y="3519233"/>
            <a:ext cx="249903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Best overall </a:t>
            </a:r>
            <a:r>
              <a:rPr lang="it-IT" sz="1400" dirty="0" err="1">
                <a:solidFill>
                  <a:schemeClr val="bg1"/>
                </a:solidFill>
              </a:rPr>
              <a:t>parameters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trained</a:t>
            </a:r>
            <a:r>
              <a:rPr lang="it-IT" sz="1400" dirty="0">
                <a:solidFill>
                  <a:schemeClr val="bg1"/>
                </a:solidFill>
              </a:rPr>
              <a:t> on </a:t>
            </a:r>
            <a:r>
              <a:rPr lang="it-IT" sz="1400" dirty="0" err="1">
                <a:solidFill>
                  <a:schemeClr val="bg1"/>
                </a:solidFill>
              </a:rPr>
              <a:t>whole</a:t>
            </a:r>
            <a:r>
              <a:rPr lang="it-IT" sz="1400" dirty="0">
                <a:solidFill>
                  <a:schemeClr val="bg1"/>
                </a:solidFill>
              </a:rPr>
              <a:t> dataset: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Mean: 60.37 %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Std</a:t>
            </a:r>
            <a:r>
              <a:rPr lang="it-IT" dirty="0">
                <a:solidFill>
                  <a:schemeClr val="bg1"/>
                </a:solidFill>
              </a:rPr>
              <a:t>: 0.07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Best: 72.34 %</a:t>
            </a:r>
          </a:p>
        </p:txBody>
      </p:sp>
    </p:spTree>
    <p:extLst>
      <p:ext uri="{BB962C8B-B14F-4D97-AF65-F5344CB8AC3E}">
        <p14:creationId xmlns:p14="http://schemas.microsoft.com/office/powerpoint/2010/main" val="13764814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38EB70-2924-A178-38D5-B73C1BB90E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1B48755E-50FE-7D67-B0F0-4DEA42786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59A0B6BD-7206-97A2-A1E3-01282F765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47">
            <a:extLst>
              <a:ext uri="{FF2B5EF4-FFF2-40B4-BE49-F238E27FC236}">
                <a16:creationId xmlns:a16="http://schemas.microsoft.com/office/drawing/2014/main" id="{517CDFC0-66F1-8FC7-C33D-B5B4043F51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4724" r="68734" b="1726"/>
          <a:stretch/>
        </p:blipFill>
        <p:spPr>
          <a:xfrm>
            <a:off x="0" y="-1"/>
            <a:ext cx="12323361" cy="6868791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89CC7B65-6D8E-3D14-DAAA-F54C945778C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rgbClr val="4472C4">
                <a:shade val="45000"/>
                <a:satMod val="135000"/>
              </a:srgb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18099947">
            <a:off x="-5869055" y="-2205966"/>
            <a:ext cx="12191981" cy="6857989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4543266-D207-2CA0-8086-82043EA60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2E242BBE-4CC4-4D64-8FBA-28CACF3B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2CCA9442-9D05-446F-C347-A22262DF5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09680268-B6F6-30F4-D3D8-0EA62206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0" name="Titolo 1">
            <a:extLst>
              <a:ext uri="{FF2B5EF4-FFF2-40B4-BE49-F238E27FC236}">
                <a16:creationId xmlns:a16="http://schemas.microsoft.com/office/drawing/2014/main" id="{C1940957-7EF4-D0CC-A817-1BBE33B7410E}"/>
              </a:ext>
            </a:extLst>
          </p:cNvPr>
          <p:cNvSpPr txBox="1">
            <a:spLocks/>
          </p:cNvSpPr>
          <p:nvPr/>
        </p:nvSpPr>
        <p:spPr>
          <a:xfrm>
            <a:off x="226935" y="192106"/>
            <a:ext cx="3296297" cy="61436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it-IT" sz="3600" b="1" dirty="0">
                <a:solidFill>
                  <a:schemeClr val="bg1"/>
                </a:solidFill>
              </a:rPr>
              <a:t>Overall </a:t>
            </a:r>
            <a:r>
              <a:rPr lang="it-IT" sz="3600" b="1" dirty="0" err="1">
                <a:solidFill>
                  <a:schemeClr val="bg1"/>
                </a:solidFill>
              </a:rPr>
              <a:t>results</a:t>
            </a:r>
            <a:endParaRPr lang="it-IT" sz="6600" b="1" dirty="0">
              <a:solidFill>
                <a:schemeClr val="bg1"/>
              </a:solidFill>
            </a:endParaRPr>
          </a:p>
        </p:txBody>
      </p:sp>
      <p:pic>
        <p:nvPicPr>
          <p:cNvPr id="6" name="Immagine 5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9E772A77-80B7-381F-7A88-15D786EFFE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086" y="1284538"/>
            <a:ext cx="8823829" cy="492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5190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64F1BC8-800F-4040-BB8C-7D2E38AEE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6816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7AFA794-AF2F-45AA-AD9A-03B9214E7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12034" y="1267063"/>
            <a:ext cx="368480" cy="519967"/>
            <a:chOff x="11512034" y="1267063"/>
            <a:chExt cx="368480" cy="519967"/>
          </a:xfrm>
          <a:solidFill>
            <a:srgbClr val="FFFFFF"/>
          </a:solidFill>
        </p:grpSpPr>
        <p:sp>
          <p:nvSpPr>
            <p:cNvPr id="19" name="Graphic 17">
              <a:extLst>
                <a:ext uri="{FF2B5EF4-FFF2-40B4-BE49-F238E27FC236}">
                  <a16:creationId xmlns:a16="http://schemas.microsoft.com/office/drawing/2014/main" id="{B71758F4-3F46-45DA-8AC5-4E508DA0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12034" y="1267063"/>
              <a:ext cx="139037" cy="139039"/>
            </a:xfrm>
            <a:custGeom>
              <a:avLst/>
              <a:gdLst>
                <a:gd name="connsiteX0" fmla="*/ 129600 w 139037"/>
                <a:gd name="connsiteY0" fmla="*/ 60082 h 139039"/>
                <a:gd name="connsiteX1" fmla="*/ 78955 w 139037"/>
                <a:gd name="connsiteY1" fmla="*/ 60082 h 139039"/>
                <a:gd name="connsiteX2" fmla="*/ 78955 w 139037"/>
                <a:gd name="connsiteY2" fmla="*/ 9437 h 139039"/>
                <a:gd name="connsiteX3" fmla="*/ 69519 w 139037"/>
                <a:gd name="connsiteY3" fmla="*/ 0 h 139039"/>
                <a:gd name="connsiteX4" fmla="*/ 60082 w 139037"/>
                <a:gd name="connsiteY4" fmla="*/ 9437 h 139039"/>
                <a:gd name="connsiteX5" fmla="*/ 60082 w 139037"/>
                <a:gd name="connsiteY5" fmla="*/ 60082 h 139039"/>
                <a:gd name="connsiteX6" fmla="*/ 9437 w 139037"/>
                <a:gd name="connsiteY6" fmla="*/ 60082 h 139039"/>
                <a:gd name="connsiteX7" fmla="*/ 0 w 139037"/>
                <a:gd name="connsiteY7" fmla="*/ 69520 h 139039"/>
                <a:gd name="connsiteX8" fmla="*/ 9437 w 139037"/>
                <a:gd name="connsiteY8" fmla="*/ 78957 h 139039"/>
                <a:gd name="connsiteX9" fmla="*/ 60082 w 139037"/>
                <a:gd name="connsiteY9" fmla="*/ 78957 h 139039"/>
                <a:gd name="connsiteX10" fmla="*/ 60082 w 139037"/>
                <a:gd name="connsiteY10" fmla="*/ 129602 h 139039"/>
                <a:gd name="connsiteX11" fmla="*/ 69519 w 139037"/>
                <a:gd name="connsiteY11" fmla="*/ 139039 h 139039"/>
                <a:gd name="connsiteX12" fmla="*/ 78955 w 139037"/>
                <a:gd name="connsiteY12" fmla="*/ 129602 h 139039"/>
                <a:gd name="connsiteX13" fmla="*/ 78955 w 139037"/>
                <a:gd name="connsiteY13" fmla="*/ 78957 h 139039"/>
                <a:gd name="connsiteX14" fmla="*/ 129600 w 139037"/>
                <a:gd name="connsiteY14" fmla="*/ 78957 h 139039"/>
                <a:gd name="connsiteX15" fmla="*/ 139037 w 139037"/>
                <a:gd name="connsiteY15" fmla="*/ 69520 h 139039"/>
                <a:gd name="connsiteX16" fmla="*/ 129600 w 139037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7" h="139039">
                  <a:moveTo>
                    <a:pt x="129600" y="60082"/>
                  </a:moveTo>
                  <a:lnTo>
                    <a:pt x="78955" y="60082"/>
                  </a:lnTo>
                  <a:lnTo>
                    <a:pt x="78955" y="9437"/>
                  </a:lnTo>
                  <a:cubicBezTo>
                    <a:pt x="78955" y="4225"/>
                    <a:pt x="74730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7" y="139039"/>
                    <a:pt x="69519" y="139039"/>
                  </a:cubicBezTo>
                  <a:cubicBezTo>
                    <a:pt x="74730" y="139039"/>
                    <a:pt x="78955" y="134814"/>
                    <a:pt x="78955" y="129602"/>
                  </a:cubicBezTo>
                  <a:lnTo>
                    <a:pt x="78955" y="78957"/>
                  </a:lnTo>
                  <a:lnTo>
                    <a:pt x="129600" y="78957"/>
                  </a:lnTo>
                  <a:cubicBezTo>
                    <a:pt x="134812" y="78957"/>
                    <a:pt x="139037" y="74731"/>
                    <a:pt x="139037" y="69520"/>
                  </a:cubicBezTo>
                  <a:cubicBezTo>
                    <a:pt x="139037" y="64308"/>
                    <a:pt x="134812" y="60082"/>
                    <a:pt x="129600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Graphic 21">
              <a:extLst>
                <a:ext uri="{FF2B5EF4-FFF2-40B4-BE49-F238E27FC236}">
                  <a16:creationId xmlns:a16="http://schemas.microsoft.com/office/drawing/2014/main" id="{8D61482F-F3C5-4D66-8C5D-C6BBE3E12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2801" y="1659316"/>
              <a:ext cx="127713" cy="127714"/>
            </a:xfrm>
            <a:custGeom>
              <a:avLst/>
              <a:gdLst>
                <a:gd name="connsiteX0" fmla="*/ 63857 w 127713"/>
                <a:gd name="connsiteY0" fmla="*/ 18874 h 127714"/>
                <a:gd name="connsiteX1" fmla="*/ 108839 w 127713"/>
                <a:gd name="connsiteY1" fmla="*/ 63857 h 127714"/>
                <a:gd name="connsiteX2" fmla="*/ 63857 w 127713"/>
                <a:gd name="connsiteY2" fmla="*/ 108840 h 127714"/>
                <a:gd name="connsiteX3" fmla="*/ 18874 w 127713"/>
                <a:gd name="connsiteY3" fmla="*/ 63857 h 127714"/>
                <a:gd name="connsiteX4" fmla="*/ 63857 w 127713"/>
                <a:gd name="connsiteY4" fmla="*/ 18874 h 127714"/>
                <a:gd name="connsiteX5" fmla="*/ 63857 w 127713"/>
                <a:gd name="connsiteY5" fmla="*/ 0 h 127714"/>
                <a:gd name="connsiteX6" fmla="*/ 0 w 127713"/>
                <a:gd name="connsiteY6" fmla="*/ 63857 h 127714"/>
                <a:gd name="connsiteX7" fmla="*/ 63857 w 127713"/>
                <a:gd name="connsiteY7" fmla="*/ 127714 h 127714"/>
                <a:gd name="connsiteX8" fmla="*/ 127713 w 127713"/>
                <a:gd name="connsiteY8" fmla="*/ 63857 h 127714"/>
                <a:gd name="connsiteX9" fmla="*/ 63857 w 127713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4">
                  <a:moveTo>
                    <a:pt x="63857" y="18874"/>
                  </a:moveTo>
                  <a:cubicBezTo>
                    <a:pt x="88700" y="18874"/>
                    <a:pt x="108839" y="39014"/>
                    <a:pt x="108839" y="63857"/>
                  </a:cubicBezTo>
                  <a:cubicBezTo>
                    <a:pt x="108839" y="88700"/>
                    <a:pt x="88700" y="108840"/>
                    <a:pt x="63857" y="108840"/>
                  </a:cubicBezTo>
                  <a:cubicBezTo>
                    <a:pt x="39013" y="108840"/>
                    <a:pt x="18874" y="88700"/>
                    <a:pt x="18874" y="63857"/>
                  </a:cubicBezTo>
                  <a:cubicBezTo>
                    <a:pt x="18898" y="39024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2551911-DCF1-C679-2F55-244371A6F555}"/>
              </a:ext>
            </a:extLst>
          </p:cNvPr>
          <p:cNvCxnSpPr>
            <a:cxnSpLocks/>
          </p:cNvCxnSpPr>
          <p:nvPr/>
        </p:nvCxnSpPr>
        <p:spPr>
          <a:xfrm flipV="1">
            <a:off x="5447322" y="5757061"/>
            <a:ext cx="0" cy="1177139"/>
          </a:xfrm>
          <a:prstGeom prst="line">
            <a:avLst/>
          </a:prstGeom>
          <a:ln w="28575">
            <a:solidFill>
              <a:srgbClr val="D87C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321B299B-0C83-B79A-A058-0460E3DE7DFB}"/>
              </a:ext>
            </a:extLst>
          </p:cNvPr>
          <p:cNvCxnSpPr>
            <a:cxnSpLocks/>
          </p:cNvCxnSpPr>
          <p:nvPr/>
        </p:nvCxnSpPr>
        <p:spPr>
          <a:xfrm flipV="1">
            <a:off x="5447322" y="2985287"/>
            <a:ext cx="0" cy="1434314"/>
          </a:xfrm>
          <a:prstGeom prst="line">
            <a:avLst/>
          </a:prstGeom>
          <a:ln w="28575">
            <a:solidFill>
              <a:srgbClr val="BA7A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A0BD93A5-FB72-EFF8-DF0C-E55CD34DD2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" r="2" b="2"/>
          <a:stretch/>
        </p:blipFill>
        <p:spPr>
          <a:xfrm>
            <a:off x="4235851" y="323850"/>
            <a:ext cx="7432605" cy="3055147"/>
          </a:xfrm>
          <a:prstGeom prst="rect">
            <a:avLst/>
          </a:prstGeom>
        </p:spPr>
      </p:pic>
      <p:pic>
        <p:nvPicPr>
          <p:cNvPr id="7" name="Immagine 6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69EC31D4-0B16-6FD6-6D77-78A86CA8EB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" r="-1" b="-1"/>
          <a:stretch/>
        </p:blipFill>
        <p:spPr>
          <a:xfrm>
            <a:off x="4235850" y="3517135"/>
            <a:ext cx="7456757" cy="3051950"/>
          </a:xfrm>
          <a:prstGeom prst="rect">
            <a:avLst/>
          </a:prstGeom>
        </p:spPr>
      </p:pic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D0879878-0C75-4113-2C60-057C4DFECCFE}"/>
              </a:ext>
            </a:extLst>
          </p:cNvPr>
          <p:cNvCxnSpPr>
            <a:cxnSpLocks/>
          </p:cNvCxnSpPr>
          <p:nvPr/>
        </p:nvCxnSpPr>
        <p:spPr>
          <a:xfrm>
            <a:off x="3629025" y="1426951"/>
            <a:ext cx="0" cy="400409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olo 1">
            <a:extLst>
              <a:ext uri="{FF2B5EF4-FFF2-40B4-BE49-F238E27FC236}">
                <a16:creationId xmlns:a16="http://schemas.microsoft.com/office/drawing/2014/main" id="{0FEB9EB3-64B2-8EA5-70F8-96D9C78F1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94549"/>
            <a:ext cx="2760825" cy="2268903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Moving 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threshold</a:t>
            </a:r>
          </a:p>
        </p:txBody>
      </p:sp>
    </p:spTree>
    <p:extLst>
      <p:ext uri="{BB962C8B-B14F-4D97-AF65-F5344CB8AC3E}">
        <p14:creationId xmlns:p14="http://schemas.microsoft.com/office/powerpoint/2010/main" val="1954872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53DA92-E180-6622-AA79-F40D06C3F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46A5B8-8945-5495-E87D-817AFB539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B37C1A-74CD-62A0-46EB-4CCAE2FCB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E082F19-D296-9C9C-6672-AFE7C6BB6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6816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5518B77-2E7D-A81B-44F8-FE9E3B899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12034" y="1267063"/>
            <a:ext cx="368480" cy="519967"/>
            <a:chOff x="11512034" y="1267063"/>
            <a:chExt cx="368480" cy="519967"/>
          </a:xfrm>
          <a:solidFill>
            <a:srgbClr val="FFFFFF"/>
          </a:solidFill>
        </p:grpSpPr>
        <p:sp>
          <p:nvSpPr>
            <p:cNvPr id="19" name="Graphic 17">
              <a:extLst>
                <a:ext uri="{FF2B5EF4-FFF2-40B4-BE49-F238E27FC236}">
                  <a16:creationId xmlns:a16="http://schemas.microsoft.com/office/drawing/2014/main" id="{EFBCF21A-A112-7450-BDD8-9E4B8FE39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12034" y="1267063"/>
              <a:ext cx="139037" cy="139039"/>
            </a:xfrm>
            <a:custGeom>
              <a:avLst/>
              <a:gdLst>
                <a:gd name="connsiteX0" fmla="*/ 129600 w 139037"/>
                <a:gd name="connsiteY0" fmla="*/ 60082 h 139039"/>
                <a:gd name="connsiteX1" fmla="*/ 78955 w 139037"/>
                <a:gd name="connsiteY1" fmla="*/ 60082 h 139039"/>
                <a:gd name="connsiteX2" fmla="*/ 78955 w 139037"/>
                <a:gd name="connsiteY2" fmla="*/ 9437 h 139039"/>
                <a:gd name="connsiteX3" fmla="*/ 69519 w 139037"/>
                <a:gd name="connsiteY3" fmla="*/ 0 h 139039"/>
                <a:gd name="connsiteX4" fmla="*/ 60082 w 139037"/>
                <a:gd name="connsiteY4" fmla="*/ 9437 h 139039"/>
                <a:gd name="connsiteX5" fmla="*/ 60082 w 139037"/>
                <a:gd name="connsiteY5" fmla="*/ 60082 h 139039"/>
                <a:gd name="connsiteX6" fmla="*/ 9437 w 139037"/>
                <a:gd name="connsiteY6" fmla="*/ 60082 h 139039"/>
                <a:gd name="connsiteX7" fmla="*/ 0 w 139037"/>
                <a:gd name="connsiteY7" fmla="*/ 69520 h 139039"/>
                <a:gd name="connsiteX8" fmla="*/ 9437 w 139037"/>
                <a:gd name="connsiteY8" fmla="*/ 78957 h 139039"/>
                <a:gd name="connsiteX9" fmla="*/ 60082 w 139037"/>
                <a:gd name="connsiteY9" fmla="*/ 78957 h 139039"/>
                <a:gd name="connsiteX10" fmla="*/ 60082 w 139037"/>
                <a:gd name="connsiteY10" fmla="*/ 129602 h 139039"/>
                <a:gd name="connsiteX11" fmla="*/ 69519 w 139037"/>
                <a:gd name="connsiteY11" fmla="*/ 139039 h 139039"/>
                <a:gd name="connsiteX12" fmla="*/ 78955 w 139037"/>
                <a:gd name="connsiteY12" fmla="*/ 129602 h 139039"/>
                <a:gd name="connsiteX13" fmla="*/ 78955 w 139037"/>
                <a:gd name="connsiteY13" fmla="*/ 78957 h 139039"/>
                <a:gd name="connsiteX14" fmla="*/ 129600 w 139037"/>
                <a:gd name="connsiteY14" fmla="*/ 78957 h 139039"/>
                <a:gd name="connsiteX15" fmla="*/ 139037 w 139037"/>
                <a:gd name="connsiteY15" fmla="*/ 69520 h 139039"/>
                <a:gd name="connsiteX16" fmla="*/ 129600 w 139037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7" h="139039">
                  <a:moveTo>
                    <a:pt x="129600" y="60082"/>
                  </a:moveTo>
                  <a:lnTo>
                    <a:pt x="78955" y="60082"/>
                  </a:lnTo>
                  <a:lnTo>
                    <a:pt x="78955" y="9437"/>
                  </a:lnTo>
                  <a:cubicBezTo>
                    <a:pt x="78955" y="4225"/>
                    <a:pt x="74730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7" y="139039"/>
                    <a:pt x="69519" y="139039"/>
                  </a:cubicBezTo>
                  <a:cubicBezTo>
                    <a:pt x="74730" y="139039"/>
                    <a:pt x="78955" y="134814"/>
                    <a:pt x="78955" y="129602"/>
                  </a:cubicBezTo>
                  <a:lnTo>
                    <a:pt x="78955" y="78957"/>
                  </a:lnTo>
                  <a:lnTo>
                    <a:pt x="129600" y="78957"/>
                  </a:lnTo>
                  <a:cubicBezTo>
                    <a:pt x="134812" y="78957"/>
                    <a:pt x="139037" y="74731"/>
                    <a:pt x="139037" y="69520"/>
                  </a:cubicBezTo>
                  <a:cubicBezTo>
                    <a:pt x="139037" y="64308"/>
                    <a:pt x="134812" y="60082"/>
                    <a:pt x="129600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Graphic 21">
              <a:extLst>
                <a:ext uri="{FF2B5EF4-FFF2-40B4-BE49-F238E27FC236}">
                  <a16:creationId xmlns:a16="http://schemas.microsoft.com/office/drawing/2014/main" id="{17814CDA-0343-5266-5C75-BB5805937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2801" y="1659316"/>
              <a:ext cx="127713" cy="127714"/>
            </a:xfrm>
            <a:custGeom>
              <a:avLst/>
              <a:gdLst>
                <a:gd name="connsiteX0" fmla="*/ 63857 w 127713"/>
                <a:gd name="connsiteY0" fmla="*/ 18874 h 127714"/>
                <a:gd name="connsiteX1" fmla="*/ 108839 w 127713"/>
                <a:gd name="connsiteY1" fmla="*/ 63857 h 127714"/>
                <a:gd name="connsiteX2" fmla="*/ 63857 w 127713"/>
                <a:gd name="connsiteY2" fmla="*/ 108840 h 127714"/>
                <a:gd name="connsiteX3" fmla="*/ 18874 w 127713"/>
                <a:gd name="connsiteY3" fmla="*/ 63857 h 127714"/>
                <a:gd name="connsiteX4" fmla="*/ 63857 w 127713"/>
                <a:gd name="connsiteY4" fmla="*/ 18874 h 127714"/>
                <a:gd name="connsiteX5" fmla="*/ 63857 w 127713"/>
                <a:gd name="connsiteY5" fmla="*/ 0 h 127714"/>
                <a:gd name="connsiteX6" fmla="*/ 0 w 127713"/>
                <a:gd name="connsiteY6" fmla="*/ 63857 h 127714"/>
                <a:gd name="connsiteX7" fmla="*/ 63857 w 127713"/>
                <a:gd name="connsiteY7" fmla="*/ 127714 h 127714"/>
                <a:gd name="connsiteX8" fmla="*/ 127713 w 127713"/>
                <a:gd name="connsiteY8" fmla="*/ 63857 h 127714"/>
                <a:gd name="connsiteX9" fmla="*/ 63857 w 127713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4">
                  <a:moveTo>
                    <a:pt x="63857" y="18874"/>
                  </a:moveTo>
                  <a:cubicBezTo>
                    <a:pt x="88700" y="18874"/>
                    <a:pt x="108839" y="39014"/>
                    <a:pt x="108839" y="63857"/>
                  </a:cubicBezTo>
                  <a:cubicBezTo>
                    <a:pt x="108839" y="88700"/>
                    <a:pt x="88700" y="108840"/>
                    <a:pt x="63857" y="108840"/>
                  </a:cubicBezTo>
                  <a:cubicBezTo>
                    <a:pt x="39013" y="108840"/>
                    <a:pt x="18874" y="88700"/>
                    <a:pt x="18874" y="63857"/>
                  </a:cubicBezTo>
                  <a:cubicBezTo>
                    <a:pt x="18898" y="39024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49A5879-5136-381C-5E70-FC56BA843034}"/>
              </a:ext>
            </a:extLst>
          </p:cNvPr>
          <p:cNvCxnSpPr>
            <a:cxnSpLocks/>
          </p:cNvCxnSpPr>
          <p:nvPr/>
        </p:nvCxnSpPr>
        <p:spPr>
          <a:xfrm flipV="1">
            <a:off x="5447322" y="5431049"/>
            <a:ext cx="0" cy="1434314"/>
          </a:xfrm>
          <a:prstGeom prst="line">
            <a:avLst/>
          </a:prstGeom>
          <a:ln w="28575">
            <a:solidFill>
              <a:srgbClr val="D87C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magine 2" descr="Immagine che contiene testo, diagramma, Diagramma, mappa&#10;&#10;Descrizione generata automaticamente">
            <a:extLst>
              <a:ext uri="{FF2B5EF4-FFF2-40B4-BE49-F238E27FC236}">
                <a16:creationId xmlns:a16="http://schemas.microsoft.com/office/drawing/2014/main" id="{22587949-E5BA-F6E2-04B2-40F24EB7F6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026" y="1231858"/>
            <a:ext cx="7649089" cy="4394284"/>
          </a:xfrm>
          <a:prstGeom prst="rect">
            <a:avLst/>
          </a:prstGeom>
        </p:spPr>
      </p:pic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7D0234C1-FA61-43A8-640C-E392B3326A4D}"/>
              </a:ext>
            </a:extLst>
          </p:cNvPr>
          <p:cNvCxnSpPr>
            <a:cxnSpLocks/>
          </p:cNvCxnSpPr>
          <p:nvPr/>
        </p:nvCxnSpPr>
        <p:spPr>
          <a:xfrm>
            <a:off x="3629025" y="1426951"/>
            <a:ext cx="0" cy="400409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olo 1">
            <a:extLst>
              <a:ext uri="{FF2B5EF4-FFF2-40B4-BE49-F238E27FC236}">
                <a16:creationId xmlns:a16="http://schemas.microsoft.com/office/drawing/2014/main" id="{7B72CDAB-FBAF-FDF1-FCE9-581904A939AD}"/>
              </a:ext>
            </a:extLst>
          </p:cNvPr>
          <p:cNvSpPr txBox="1">
            <a:spLocks/>
          </p:cNvSpPr>
          <p:nvPr/>
        </p:nvSpPr>
        <p:spPr>
          <a:xfrm>
            <a:off x="457200" y="2294549"/>
            <a:ext cx="2760825" cy="22689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800" dirty="0">
                <a:solidFill>
                  <a:srgbClr val="FFFFFF"/>
                </a:solidFill>
              </a:rPr>
              <a:t>Moving </a:t>
            </a: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the</a:t>
            </a: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threshold</a:t>
            </a:r>
          </a:p>
        </p:txBody>
      </p:sp>
    </p:spTree>
    <p:extLst>
      <p:ext uri="{BB962C8B-B14F-4D97-AF65-F5344CB8AC3E}">
        <p14:creationId xmlns:p14="http://schemas.microsoft.com/office/powerpoint/2010/main" val="33200459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A55229-94FE-4523-31EB-9E2EED9C9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0608AF2-5739-EBD0-1F94-6F9A0061F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2DA508-B404-A951-5241-469A5D1CA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FFAF085-7891-13FE-F636-23A190A16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6816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599E6BE-41AF-C7A1-C1F3-83ED25FF9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12034" y="1267063"/>
            <a:ext cx="368480" cy="519967"/>
            <a:chOff x="11512034" y="1267063"/>
            <a:chExt cx="368480" cy="519967"/>
          </a:xfrm>
          <a:solidFill>
            <a:srgbClr val="FFFFFF"/>
          </a:solidFill>
        </p:grpSpPr>
        <p:sp>
          <p:nvSpPr>
            <p:cNvPr id="19" name="Graphic 17">
              <a:extLst>
                <a:ext uri="{FF2B5EF4-FFF2-40B4-BE49-F238E27FC236}">
                  <a16:creationId xmlns:a16="http://schemas.microsoft.com/office/drawing/2014/main" id="{4E6A7178-D036-3C71-87C2-FA1C5666F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12034" y="1267063"/>
              <a:ext cx="139037" cy="139039"/>
            </a:xfrm>
            <a:custGeom>
              <a:avLst/>
              <a:gdLst>
                <a:gd name="connsiteX0" fmla="*/ 129600 w 139037"/>
                <a:gd name="connsiteY0" fmla="*/ 60082 h 139039"/>
                <a:gd name="connsiteX1" fmla="*/ 78955 w 139037"/>
                <a:gd name="connsiteY1" fmla="*/ 60082 h 139039"/>
                <a:gd name="connsiteX2" fmla="*/ 78955 w 139037"/>
                <a:gd name="connsiteY2" fmla="*/ 9437 h 139039"/>
                <a:gd name="connsiteX3" fmla="*/ 69519 w 139037"/>
                <a:gd name="connsiteY3" fmla="*/ 0 h 139039"/>
                <a:gd name="connsiteX4" fmla="*/ 60082 w 139037"/>
                <a:gd name="connsiteY4" fmla="*/ 9437 h 139039"/>
                <a:gd name="connsiteX5" fmla="*/ 60082 w 139037"/>
                <a:gd name="connsiteY5" fmla="*/ 60082 h 139039"/>
                <a:gd name="connsiteX6" fmla="*/ 9437 w 139037"/>
                <a:gd name="connsiteY6" fmla="*/ 60082 h 139039"/>
                <a:gd name="connsiteX7" fmla="*/ 0 w 139037"/>
                <a:gd name="connsiteY7" fmla="*/ 69520 h 139039"/>
                <a:gd name="connsiteX8" fmla="*/ 9437 w 139037"/>
                <a:gd name="connsiteY8" fmla="*/ 78957 h 139039"/>
                <a:gd name="connsiteX9" fmla="*/ 60082 w 139037"/>
                <a:gd name="connsiteY9" fmla="*/ 78957 h 139039"/>
                <a:gd name="connsiteX10" fmla="*/ 60082 w 139037"/>
                <a:gd name="connsiteY10" fmla="*/ 129602 h 139039"/>
                <a:gd name="connsiteX11" fmla="*/ 69519 w 139037"/>
                <a:gd name="connsiteY11" fmla="*/ 139039 h 139039"/>
                <a:gd name="connsiteX12" fmla="*/ 78955 w 139037"/>
                <a:gd name="connsiteY12" fmla="*/ 129602 h 139039"/>
                <a:gd name="connsiteX13" fmla="*/ 78955 w 139037"/>
                <a:gd name="connsiteY13" fmla="*/ 78957 h 139039"/>
                <a:gd name="connsiteX14" fmla="*/ 129600 w 139037"/>
                <a:gd name="connsiteY14" fmla="*/ 78957 h 139039"/>
                <a:gd name="connsiteX15" fmla="*/ 139037 w 139037"/>
                <a:gd name="connsiteY15" fmla="*/ 69520 h 139039"/>
                <a:gd name="connsiteX16" fmla="*/ 129600 w 139037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7" h="139039">
                  <a:moveTo>
                    <a:pt x="129600" y="60082"/>
                  </a:moveTo>
                  <a:lnTo>
                    <a:pt x="78955" y="60082"/>
                  </a:lnTo>
                  <a:lnTo>
                    <a:pt x="78955" y="9437"/>
                  </a:lnTo>
                  <a:cubicBezTo>
                    <a:pt x="78955" y="4225"/>
                    <a:pt x="74730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7" y="139039"/>
                    <a:pt x="69519" y="139039"/>
                  </a:cubicBezTo>
                  <a:cubicBezTo>
                    <a:pt x="74730" y="139039"/>
                    <a:pt x="78955" y="134814"/>
                    <a:pt x="78955" y="129602"/>
                  </a:cubicBezTo>
                  <a:lnTo>
                    <a:pt x="78955" y="78957"/>
                  </a:lnTo>
                  <a:lnTo>
                    <a:pt x="129600" y="78957"/>
                  </a:lnTo>
                  <a:cubicBezTo>
                    <a:pt x="134812" y="78957"/>
                    <a:pt x="139037" y="74731"/>
                    <a:pt x="139037" y="69520"/>
                  </a:cubicBezTo>
                  <a:cubicBezTo>
                    <a:pt x="139037" y="64308"/>
                    <a:pt x="134812" y="60082"/>
                    <a:pt x="129600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Graphic 21">
              <a:extLst>
                <a:ext uri="{FF2B5EF4-FFF2-40B4-BE49-F238E27FC236}">
                  <a16:creationId xmlns:a16="http://schemas.microsoft.com/office/drawing/2014/main" id="{87551686-FE3C-B857-829D-4B866598E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2801" y="1659316"/>
              <a:ext cx="127713" cy="127714"/>
            </a:xfrm>
            <a:custGeom>
              <a:avLst/>
              <a:gdLst>
                <a:gd name="connsiteX0" fmla="*/ 63857 w 127713"/>
                <a:gd name="connsiteY0" fmla="*/ 18874 h 127714"/>
                <a:gd name="connsiteX1" fmla="*/ 108839 w 127713"/>
                <a:gd name="connsiteY1" fmla="*/ 63857 h 127714"/>
                <a:gd name="connsiteX2" fmla="*/ 63857 w 127713"/>
                <a:gd name="connsiteY2" fmla="*/ 108840 h 127714"/>
                <a:gd name="connsiteX3" fmla="*/ 18874 w 127713"/>
                <a:gd name="connsiteY3" fmla="*/ 63857 h 127714"/>
                <a:gd name="connsiteX4" fmla="*/ 63857 w 127713"/>
                <a:gd name="connsiteY4" fmla="*/ 18874 h 127714"/>
                <a:gd name="connsiteX5" fmla="*/ 63857 w 127713"/>
                <a:gd name="connsiteY5" fmla="*/ 0 h 127714"/>
                <a:gd name="connsiteX6" fmla="*/ 0 w 127713"/>
                <a:gd name="connsiteY6" fmla="*/ 63857 h 127714"/>
                <a:gd name="connsiteX7" fmla="*/ 63857 w 127713"/>
                <a:gd name="connsiteY7" fmla="*/ 127714 h 127714"/>
                <a:gd name="connsiteX8" fmla="*/ 127713 w 127713"/>
                <a:gd name="connsiteY8" fmla="*/ 63857 h 127714"/>
                <a:gd name="connsiteX9" fmla="*/ 63857 w 127713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4">
                  <a:moveTo>
                    <a:pt x="63857" y="18874"/>
                  </a:moveTo>
                  <a:cubicBezTo>
                    <a:pt x="88700" y="18874"/>
                    <a:pt x="108839" y="39014"/>
                    <a:pt x="108839" y="63857"/>
                  </a:cubicBezTo>
                  <a:cubicBezTo>
                    <a:pt x="108839" y="88700"/>
                    <a:pt x="88700" y="108840"/>
                    <a:pt x="63857" y="108840"/>
                  </a:cubicBezTo>
                  <a:cubicBezTo>
                    <a:pt x="39013" y="108840"/>
                    <a:pt x="18874" y="88700"/>
                    <a:pt x="18874" y="63857"/>
                  </a:cubicBezTo>
                  <a:cubicBezTo>
                    <a:pt x="18898" y="39024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CC4BC134-F71E-9EDB-6254-02456F6B6848}"/>
              </a:ext>
            </a:extLst>
          </p:cNvPr>
          <p:cNvCxnSpPr>
            <a:cxnSpLocks/>
          </p:cNvCxnSpPr>
          <p:nvPr/>
        </p:nvCxnSpPr>
        <p:spPr>
          <a:xfrm flipV="1">
            <a:off x="5447322" y="5757061"/>
            <a:ext cx="0" cy="1177139"/>
          </a:xfrm>
          <a:prstGeom prst="line">
            <a:avLst/>
          </a:prstGeom>
          <a:ln w="28575">
            <a:solidFill>
              <a:srgbClr val="D87C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317F083-DA9D-6364-32BF-36F75588BBFE}"/>
              </a:ext>
            </a:extLst>
          </p:cNvPr>
          <p:cNvCxnSpPr>
            <a:cxnSpLocks/>
          </p:cNvCxnSpPr>
          <p:nvPr/>
        </p:nvCxnSpPr>
        <p:spPr>
          <a:xfrm flipV="1">
            <a:off x="5447322" y="2985287"/>
            <a:ext cx="0" cy="1434314"/>
          </a:xfrm>
          <a:prstGeom prst="line">
            <a:avLst/>
          </a:prstGeom>
          <a:ln w="28575">
            <a:solidFill>
              <a:srgbClr val="BA7A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794521D8-2E5B-79C0-2C6D-DE30175285F2}"/>
              </a:ext>
            </a:extLst>
          </p:cNvPr>
          <p:cNvCxnSpPr>
            <a:cxnSpLocks/>
          </p:cNvCxnSpPr>
          <p:nvPr/>
        </p:nvCxnSpPr>
        <p:spPr>
          <a:xfrm>
            <a:off x="1296829" y="2732591"/>
            <a:ext cx="3296672" cy="1748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olo 1">
            <a:extLst>
              <a:ext uri="{FF2B5EF4-FFF2-40B4-BE49-F238E27FC236}">
                <a16:creationId xmlns:a16="http://schemas.microsoft.com/office/drawing/2014/main" id="{A320FE53-313D-CF4F-6DE7-110B1EBB4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2426" y="452364"/>
            <a:ext cx="2760825" cy="2268903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Moving 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threshold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B27EE454-7FA1-97C6-585B-7B85302D1D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15349" y="244683"/>
            <a:ext cx="5271676" cy="3184317"/>
          </a:xfrm>
          <a:prstGeom prst="rect">
            <a:avLst/>
          </a:prstGeom>
        </p:spPr>
      </p:pic>
      <p:pic>
        <p:nvPicPr>
          <p:cNvPr id="3" name="Immagine 2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E4DFE54A-6196-D8E8-B6FB-007E31972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5349" y="3495511"/>
            <a:ext cx="5271676" cy="3184318"/>
          </a:xfrm>
          <a:prstGeom prst="rect">
            <a:avLst/>
          </a:prstGeom>
        </p:spPr>
      </p:pic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C5052D2D-8A96-12B5-3E00-352425848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451" y="4075241"/>
            <a:ext cx="4048447" cy="2024858"/>
          </a:xfrm>
        </p:spPr>
        <p:txBody>
          <a:bodyPr>
            <a:normAutofit fontScale="85000" lnSpcReduction="20000"/>
          </a:bodyPr>
          <a:lstStyle/>
          <a:p>
            <a:pPr marL="0" indent="0" algn="r">
              <a:buNone/>
            </a:pPr>
            <a:r>
              <a:rPr lang="it-IT" sz="2400" dirty="0">
                <a:solidFill>
                  <a:schemeClr val="bg1"/>
                </a:solidFill>
              </a:rPr>
              <a:t>T5_None (34 % </a:t>
            </a:r>
            <a:r>
              <a:rPr lang="it-IT" sz="2400" dirty="0" err="1">
                <a:solidFill>
                  <a:schemeClr val="bg1"/>
                </a:solidFill>
              </a:rPr>
              <a:t>threshold</a:t>
            </a:r>
            <a:r>
              <a:rPr lang="it-IT" sz="2400" dirty="0">
                <a:solidFill>
                  <a:schemeClr val="bg1"/>
                </a:solidFill>
              </a:rPr>
              <a:t>):</a:t>
            </a:r>
          </a:p>
          <a:p>
            <a:pPr marL="457200" lvl="1" indent="0" algn="r">
              <a:buNone/>
            </a:pPr>
            <a:r>
              <a:rPr lang="it-IT" sz="2000" dirty="0">
                <a:solidFill>
                  <a:schemeClr val="bg1"/>
                </a:solidFill>
              </a:rPr>
              <a:t>Precision: 59.02 %</a:t>
            </a:r>
          </a:p>
          <a:p>
            <a:pPr marL="457200" lvl="1" indent="0" algn="r">
              <a:buNone/>
            </a:pPr>
            <a:r>
              <a:rPr lang="it-IT" sz="2000" dirty="0">
                <a:solidFill>
                  <a:schemeClr val="bg1"/>
                </a:solidFill>
              </a:rPr>
              <a:t>Recall: 67.29 %</a:t>
            </a:r>
          </a:p>
          <a:p>
            <a:pPr algn="r"/>
            <a:endParaRPr lang="it-IT" sz="2400" dirty="0">
              <a:solidFill>
                <a:schemeClr val="bg1"/>
              </a:solidFill>
            </a:endParaRPr>
          </a:p>
          <a:p>
            <a:pPr marL="0" indent="0" algn="r">
              <a:buNone/>
            </a:pPr>
            <a:r>
              <a:rPr lang="it-IT" sz="2400" dirty="0">
                <a:solidFill>
                  <a:schemeClr val="bg1"/>
                </a:solidFill>
              </a:rPr>
              <a:t>T5_ADASYN (48 % </a:t>
            </a:r>
            <a:r>
              <a:rPr lang="it-IT" sz="2400" dirty="0" err="1">
                <a:solidFill>
                  <a:schemeClr val="bg1"/>
                </a:solidFill>
              </a:rPr>
              <a:t>threshold</a:t>
            </a:r>
            <a:r>
              <a:rPr lang="it-IT" sz="2400" dirty="0">
                <a:solidFill>
                  <a:schemeClr val="bg1"/>
                </a:solidFill>
              </a:rPr>
              <a:t>):</a:t>
            </a:r>
          </a:p>
          <a:p>
            <a:pPr marL="457200" lvl="1" indent="0" algn="r">
              <a:buNone/>
            </a:pPr>
            <a:r>
              <a:rPr lang="it-IT" sz="2000" dirty="0">
                <a:solidFill>
                  <a:schemeClr val="bg1"/>
                </a:solidFill>
              </a:rPr>
              <a:t>Precision: 56.12 %</a:t>
            </a:r>
          </a:p>
          <a:p>
            <a:pPr marL="457200" lvl="1" indent="0" algn="r">
              <a:buNone/>
            </a:pPr>
            <a:r>
              <a:rPr lang="it-IT" sz="2000" dirty="0">
                <a:solidFill>
                  <a:schemeClr val="bg1"/>
                </a:solidFill>
              </a:rPr>
              <a:t>Recall: 72.90 %</a:t>
            </a:r>
          </a:p>
          <a:p>
            <a:pPr algn="r"/>
            <a:endParaRPr lang="it-IT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04900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67221DB-C256-7769-20F8-27E865347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209220"/>
            <a:ext cx="9147940" cy="23372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Comparisons</a:t>
            </a:r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26179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E4C8E0-3AEB-6CAC-25B5-6132C627D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864D535-8483-2656-AD04-B05B3AD77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2CA391F4-9C2E-E4F1-08FC-EEFBFDB39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3">
            <a:extLst>
              <a:ext uri="{FF2B5EF4-FFF2-40B4-BE49-F238E27FC236}">
                <a16:creationId xmlns:a16="http://schemas.microsoft.com/office/drawing/2014/main" id="{48D21B64-C14B-A8E9-DA18-E2CBDEA4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758F2171-AE0E-8E59-1F13-5E1B92EB1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Graphic 21">
            <a:extLst>
              <a:ext uri="{FF2B5EF4-FFF2-40B4-BE49-F238E27FC236}">
                <a16:creationId xmlns:a16="http://schemas.microsoft.com/office/drawing/2014/main" id="{160ADB4D-1CD1-28A4-30FC-5CB8822C5D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152B52D7-9A76-A710-A546-5F2679E9C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Graphic 23">
            <a:extLst>
              <a:ext uri="{FF2B5EF4-FFF2-40B4-BE49-F238E27FC236}">
                <a16:creationId xmlns:a16="http://schemas.microsoft.com/office/drawing/2014/main" id="{50CE3EDE-DF52-2EA7-8F0A-C5A3A9E0A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53E76C2-CEE9-9211-2223-8A0679DEC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olo 1">
            <a:extLst>
              <a:ext uri="{FF2B5EF4-FFF2-40B4-BE49-F238E27FC236}">
                <a16:creationId xmlns:a16="http://schemas.microsoft.com/office/drawing/2014/main" id="{AB016ED5-5283-4A87-56A7-A24A408B0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994" y="5685270"/>
            <a:ext cx="5146964" cy="1325563"/>
          </a:xfrm>
        </p:spPr>
        <p:txBody>
          <a:bodyPr/>
          <a:lstStyle/>
          <a:p>
            <a:r>
              <a:rPr lang="it-IT" b="1" dirty="0" err="1">
                <a:solidFill>
                  <a:schemeClr val="bg1"/>
                </a:solidFill>
              </a:rPr>
              <a:t>Similar</a:t>
            </a:r>
            <a:r>
              <a:rPr lang="it-IT" b="1" dirty="0">
                <a:solidFill>
                  <a:schemeClr val="bg1"/>
                </a:solidFill>
              </a:rPr>
              <a:t> </a:t>
            </a:r>
            <a:r>
              <a:rPr lang="it-IT" b="1" dirty="0" err="1">
                <a:solidFill>
                  <a:schemeClr val="bg1"/>
                </a:solidFill>
              </a:rPr>
              <a:t>classifications</a:t>
            </a:r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6490D45-3BB9-3E76-D62E-6997EC88E71C}"/>
              </a:ext>
            </a:extLst>
          </p:cNvPr>
          <p:cNvSpPr txBox="1"/>
          <p:nvPr/>
        </p:nvSpPr>
        <p:spPr>
          <a:xfrm>
            <a:off x="2062197" y="2217333"/>
            <a:ext cx="25935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Boeckaerts</a:t>
            </a:r>
            <a:r>
              <a:rPr lang="it-IT" dirty="0">
                <a:solidFill>
                  <a:schemeClr val="bg1"/>
                </a:solidFill>
              </a:rPr>
              <a:t> et al.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Hand </a:t>
            </a:r>
            <a:r>
              <a:rPr lang="it-IT" dirty="0" err="1">
                <a:solidFill>
                  <a:schemeClr val="bg1"/>
                </a:solidFill>
              </a:rPr>
              <a:t>crafted</a:t>
            </a:r>
            <a:r>
              <a:rPr lang="it-IT" dirty="0">
                <a:solidFill>
                  <a:schemeClr val="bg1"/>
                </a:solidFill>
              </a:rPr>
              <a:t> features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Classifiers</a:t>
            </a:r>
            <a:endParaRPr lang="it-IT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Host </a:t>
            </a:r>
            <a:r>
              <a:rPr lang="it-IT" dirty="0" err="1">
                <a:solidFill>
                  <a:schemeClr val="bg1"/>
                </a:solidFill>
              </a:rPr>
              <a:t>species</a:t>
            </a:r>
            <a:endParaRPr lang="it-IT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Multiple class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63D099E-77DF-D51F-95C3-116C201FE320}"/>
              </a:ext>
            </a:extLst>
          </p:cNvPr>
          <p:cNvSpPr txBox="1"/>
          <p:nvPr/>
        </p:nvSpPr>
        <p:spPr>
          <a:xfrm>
            <a:off x="4828170" y="2217333"/>
            <a:ext cx="25935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Gonzales et al.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Aminoacidic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sequences</a:t>
            </a:r>
            <a:endParaRPr lang="it-IT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LLM + RF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Host </a:t>
            </a:r>
            <a:r>
              <a:rPr lang="it-IT" dirty="0" err="1">
                <a:solidFill>
                  <a:schemeClr val="bg1"/>
                </a:solidFill>
              </a:rPr>
              <a:t>genus</a:t>
            </a:r>
            <a:endParaRPr lang="it-IT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Multiple class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7085EFE-B232-5CEA-3486-437644F720BF}"/>
              </a:ext>
            </a:extLst>
          </p:cNvPr>
          <p:cNvSpPr txBox="1"/>
          <p:nvPr/>
        </p:nvSpPr>
        <p:spPr>
          <a:xfrm>
            <a:off x="7594143" y="2217333"/>
            <a:ext cx="25935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Federico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Aminoacidic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sequences</a:t>
            </a:r>
            <a:r>
              <a:rPr lang="it-IT" dirty="0">
                <a:solidFill>
                  <a:schemeClr val="bg1"/>
                </a:solidFill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LLM + RF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PPI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Binary</a:t>
            </a:r>
            <a:endParaRPr lang="it-IT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41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DCA6E14-2A5D-035B-6D34-833D35D2904F}"/>
              </a:ext>
            </a:extLst>
          </p:cNvPr>
          <p:cNvSpPr txBox="1"/>
          <p:nvPr/>
        </p:nvSpPr>
        <p:spPr>
          <a:xfrm>
            <a:off x="605837" y="3327033"/>
            <a:ext cx="2711421" cy="8092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Grouped sequences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Random forest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90017ED8-8DAD-F191-F9F1-21B23A34B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136" y="588846"/>
            <a:ext cx="4395340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Boeckaerts</a:t>
            </a:r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b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et al.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E2CF3FA3-CE1C-3C0E-6795-0F7B0E09A6DF}"/>
              </a:ext>
            </a:extLst>
          </p:cNvPr>
          <p:cNvCxnSpPr>
            <a:cxnSpLocks/>
          </p:cNvCxnSpPr>
          <p:nvPr/>
        </p:nvCxnSpPr>
        <p:spPr>
          <a:xfrm>
            <a:off x="1812175" y="2533947"/>
            <a:ext cx="37603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2E62DB9-937E-5C40-96A6-F0829122F051}"/>
              </a:ext>
            </a:extLst>
          </p:cNvPr>
          <p:cNvSpPr txBox="1"/>
          <p:nvPr/>
        </p:nvSpPr>
        <p:spPr>
          <a:xfrm>
            <a:off x="605837" y="4437538"/>
            <a:ext cx="3980186" cy="142344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Lower threshold = Lower performance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Z-scale descriptor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GC-content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98B9C53C-EB9F-08C0-1A0D-03A56E095DE5}"/>
              </a:ext>
            </a:extLst>
          </p:cNvPr>
          <p:cNvSpPr/>
          <p:nvPr/>
        </p:nvSpPr>
        <p:spPr>
          <a:xfrm>
            <a:off x="11373262" y="3327033"/>
            <a:ext cx="573578" cy="35309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 descr="Immagine che contiene testo, schermata, diagramma&#10;&#10;Descrizione generata automaticamente">
            <a:extLst>
              <a:ext uri="{FF2B5EF4-FFF2-40B4-BE49-F238E27FC236}">
                <a16:creationId xmlns:a16="http://schemas.microsoft.com/office/drawing/2014/main" id="{A00C3DCE-340A-67B6-D7A7-E514CD440C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085" y="1297578"/>
            <a:ext cx="6121128" cy="426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70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EF3434-6AA3-A689-5C0C-96138F73A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3B5EE677-5C69-6BCF-D3B1-65738B0EF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25EB3E9-ACCB-5206-C74E-4B0601B2F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2348078-DF05-ECF7-6997-8EC75841ECCE}"/>
              </a:ext>
            </a:extLst>
          </p:cNvPr>
          <p:cNvSpPr txBox="1"/>
          <p:nvPr/>
        </p:nvSpPr>
        <p:spPr>
          <a:xfrm>
            <a:off x="605837" y="3327033"/>
            <a:ext cx="3924599" cy="8542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96% entries for 25% of the hosts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Confidence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93E021C-1C67-F13C-62B0-04DB641E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44AA44BF-5DE0-55D1-B8D0-C34F5FCCD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136" y="588846"/>
            <a:ext cx="4395340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Gonzales </a:t>
            </a:r>
            <a:b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et al.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D5401B4C-2F5D-A0C3-EA9D-D7FE2EDC7A25}"/>
              </a:ext>
            </a:extLst>
          </p:cNvPr>
          <p:cNvCxnSpPr>
            <a:cxnSpLocks/>
          </p:cNvCxnSpPr>
          <p:nvPr/>
        </p:nvCxnSpPr>
        <p:spPr>
          <a:xfrm>
            <a:off x="1812175" y="2533947"/>
            <a:ext cx="37603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>
            <a:extLst>
              <a:ext uri="{FF2B5EF4-FFF2-40B4-BE49-F238E27FC236}">
                <a16:creationId xmlns:a16="http://schemas.microsoft.com/office/drawing/2014/main" id="{C5199833-CE91-58C2-053F-9B6ADC1CADCE}"/>
              </a:ext>
            </a:extLst>
          </p:cNvPr>
          <p:cNvSpPr/>
          <p:nvPr/>
        </p:nvSpPr>
        <p:spPr>
          <a:xfrm>
            <a:off x="11373262" y="1633604"/>
            <a:ext cx="573578" cy="52243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59CE9B4-EE07-4B3B-750D-54AC0C850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65640" y="1589552"/>
            <a:ext cx="6212753" cy="3678896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A71CA6CA-0672-4869-34E1-32013011CC8E}"/>
              </a:ext>
            </a:extLst>
          </p:cNvPr>
          <p:cNvSpPr txBox="1"/>
          <p:nvPr/>
        </p:nvSpPr>
        <p:spPr>
          <a:xfrm>
            <a:off x="580899" y="4665381"/>
            <a:ext cx="4764774" cy="103714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Embedded chemistry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Post-translational modifications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135941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526FF7-31CE-E203-354F-FDEDD7E7A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0DB08FF-39A0-52D5-3789-5FC4BAD89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FC168871-6137-7F38-8D40-00BB3D3C1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3">
            <a:extLst>
              <a:ext uri="{FF2B5EF4-FFF2-40B4-BE49-F238E27FC236}">
                <a16:creationId xmlns:a16="http://schemas.microsoft.com/office/drawing/2014/main" id="{755FEBD9-6785-D90C-3AFE-8CF5B0FFF5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8750D24A-BC20-8DFE-C7D2-2F96AB84B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Graphic 21">
            <a:extLst>
              <a:ext uri="{FF2B5EF4-FFF2-40B4-BE49-F238E27FC236}">
                <a16:creationId xmlns:a16="http://schemas.microsoft.com/office/drawing/2014/main" id="{5744E7C0-B5AD-A98C-786F-DB6FCF244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81F810F-A02E-7FED-B808-DD8D47B13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Graphic 23">
            <a:extLst>
              <a:ext uri="{FF2B5EF4-FFF2-40B4-BE49-F238E27FC236}">
                <a16:creationId xmlns:a16="http://schemas.microsoft.com/office/drawing/2014/main" id="{E5CF2345-35DE-6499-6E9E-F9CEB49FC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0562822-79C3-8765-9875-4466B7CE5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olo 1">
            <a:extLst>
              <a:ext uri="{FF2B5EF4-FFF2-40B4-BE49-F238E27FC236}">
                <a16:creationId xmlns:a16="http://schemas.microsoft.com/office/drawing/2014/main" id="{5494563D-A26A-3A74-B0BD-DB5215272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5937" y="5685270"/>
            <a:ext cx="5440126" cy="1325563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</a:rPr>
              <a:t>Space for </a:t>
            </a:r>
            <a:r>
              <a:rPr lang="it-IT" b="1" dirty="0" err="1">
                <a:solidFill>
                  <a:schemeClr val="bg1"/>
                </a:solidFill>
              </a:rPr>
              <a:t>improvement</a:t>
            </a:r>
            <a:endParaRPr lang="it-IT" b="1" dirty="0">
              <a:solidFill>
                <a:schemeClr val="bg1"/>
              </a:solidFill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DE62A55A-BF30-E028-06E7-77BE35122F78}"/>
              </a:ext>
            </a:extLst>
          </p:cNvPr>
          <p:cNvGrpSpPr/>
          <p:nvPr/>
        </p:nvGrpSpPr>
        <p:grpSpPr>
          <a:xfrm>
            <a:off x="2604005" y="2177983"/>
            <a:ext cx="6983991" cy="1569660"/>
            <a:chOff x="2573217" y="2177983"/>
            <a:chExt cx="6983991" cy="1569660"/>
          </a:xfrm>
        </p:grpSpPr>
        <p:sp>
          <p:nvSpPr>
            <p:cNvPr id="6" name="CasellaDiTesto 5">
              <a:extLst>
                <a:ext uri="{FF2B5EF4-FFF2-40B4-BE49-F238E27FC236}">
                  <a16:creationId xmlns:a16="http://schemas.microsoft.com/office/drawing/2014/main" id="{31142097-5003-9B12-1DA6-C1713206E7A3}"/>
                </a:ext>
              </a:extLst>
            </p:cNvPr>
            <p:cNvSpPr txBox="1"/>
            <p:nvPr/>
          </p:nvSpPr>
          <p:spPr>
            <a:xfrm>
              <a:off x="2573217" y="2177983"/>
              <a:ext cx="326626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>
                  <a:solidFill>
                    <a:schemeClr val="bg1"/>
                  </a:solidFill>
                </a:rPr>
                <a:t>RBP – RP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>
                  <a:solidFill>
                    <a:schemeClr val="bg1"/>
                  </a:solidFill>
                </a:rPr>
                <a:t>Multiple </a:t>
              </a:r>
              <a:r>
                <a:rPr lang="it-IT" sz="2400" dirty="0" err="1">
                  <a:solidFill>
                    <a:schemeClr val="bg1"/>
                  </a:solidFill>
                </a:rPr>
                <a:t>hosts</a:t>
              </a:r>
              <a:endParaRPr lang="it-IT" sz="2400" dirty="0">
                <a:solidFill>
                  <a:schemeClr val="bg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>
                  <a:solidFill>
                    <a:schemeClr val="bg1"/>
                  </a:solidFill>
                </a:rPr>
                <a:t>Interaction </a:t>
              </a:r>
              <a:r>
                <a:rPr lang="it-IT" sz="2400" dirty="0" err="1">
                  <a:solidFill>
                    <a:schemeClr val="bg1"/>
                  </a:solidFill>
                </a:rPr>
                <a:t>labeling</a:t>
              </a:r>
              <a:endParaRPr lang="it-IT" sz="2400" dirty="0">
                <a:solidFill>
                  <a:schemeClr val="bg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>
                  <a:solidFill>
                    <a:schemeClr val="bg1"/>
                  </a:solidFill>
                </a:rPr>
                <a:t>Dataset </a:t>
              </a:r>
              <a:r>
                <a:rPr lang="it-IT" sz="2400" dirty="0" err="1">
                  <a:solidFill>
                    <a:schemeClr val="bg1"/>
                  </a:solidFill>
                </a:rPr>
                <a:t>proportions</a:t>
              </a:r>
              <a:endParaRPr lang="it-IT" sz="2400" dirty="0">
                <a:solidFill>
                  <a:schemeClr val="bg1"/>
                </a:solidFill>
              </a:endParaRP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55880055-52DF-AF91-2F59-988E734A9FB6}"/>
                </a:ext>
              </a:extLst>
            </p:cNvPr>
            <p:cNvSpPr txBox="1"/>
            <p:nvPr/>
          </p:nvSpPr>
          <p:spPr>
            <a:xfrm>
              <a:off x="6290947" y="2362649"/>
              <a:ext cx="326626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>
                  <a:solidFill>
                    <a:schemeClr val="bg1"/>
                  </a:solidFill>
                </a:rPr>
                <a:t>Fine-tuning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>
                  <a:solidFill>
                    <a:schemeClr val="bg1"/>
                  </a:solidFill>
                </a:rPr>
                <a:t>RF input </a:t>
              </a:r>
              <a:r>
                <a:rPr lang="it-IT" sz="2400" dirty="0" err="1">
                  <a:solidFill>
                    <a:schemeClr val="bg1"/>
                  </a:solidFill>
                </a:rPr>
                <a:t>shape</a:t>
              </a:r>
              <a:endParaRPr lang="it-IT" sz="2400" dirty="0">
                <a:solidFill>
                  <a:schemeClr val="bg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>
                  <a:solidFill>
                    <a:schemeClr val="bg1"/>
                  </a:solidFill>
                </a:rPr>
                <a:t>Residue </a:t>
              </a:r>
              <a:r>
                <a:rPr lang="it-IT" sz="2400" dirty="0" err="1">
                  <a:solidFill>
                    <a:schemeClr val="bg1"/>
                  </a:solidFill>
                </a:rPr>
                <a:t>encodings</a:t>
              </a:r>
              <a:endParaRPr lang="it-IT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5908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38C0E99-828E-004C-8A4E-DAA17A6AD4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42" b="8076"/>
          <a:stretch/>
        </p:blipFill>
        <p:spPr>
          <a:xfrm>
            <a:off x="3773714" y="1"/>
            <a:ext cx="8365705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D85CBA9-E28A-5D37-DF20-3E73A4F23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6" y="154914"/>
            <a:ext cx="2071264" cy="580321"/>
          </a:xfrm>
        </p:spPr>
        <p:txBody>
          <a:bodyPr>
            <a:normAutofit fontScale="90000"/>
          </a:bodyPr>
          <a:lstStyle/>
          <a:p>
            <a:r>
              <a:rPr lang="it-IT" sz="4000" dirty="0"/>
              <a:t>The </a:t>
            </a:r>
            <a:r>
              <a:rPr lang="it-IT" sz="4000" dirty="0" err="1"/>
              <a:t>aim</a:t>
            </a:r>
            <a:endParaRPr lang="it-IT" sz="4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994BE7-2D4F-49A6-3263-C35DBABAB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235" y="2536923"/>
            <a:ext cx="3822189" cy="1784154"/>
          </a:xfrm>
          <a:noFill/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sz="4000" dirty="0"/>
              <a:t>A tool to </a:t>
            </a:r>
            <a:br>
              <a:rPr lang="it-IT" sz="4000" dirty="0"/>
            </a:br>
            <a:r>
              <a:rPr lang="it-IT" sz="4000" dirty="0" err="1"/>
              <a:t>predict</a:t>
            </a:r>
            <a:r>
              <a:rPr lang="it-IT" sz="4000" dirty="0"/>
              <a:t> </a:t>
            </a:r>
            <a:br>
              <a:rPr lang="it-IT" sz="4000" dirty="0"/>
            </a:br>
            <a:r>
              <a:rPr lang="it-IT" sz="4000" dirty="0" err="1"/>
              <a:t>viral</a:t>
            </a:r>
            <a:r>
              <a:rPr lang="it-IT" sz="4000" dirty="0"/>
              <a:t> </a:t>
            </a:r>
            <a:r>
              <a:rPr lang="it-IT" sz="4000" dirty="0" err="1"/>
              <a:t>adhesion</a:t>
            </a:r>
            <a:endParaRPr lang="it-IT" sz="4000" dirty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541E6D9-A718-26E1-85AE-9F46E5AC15F2}"/>
              </a:ext>
            </a:extLst>
          </p:cNvPr>
          <p:cNvCxnSpPr>
            <a:cxnSpLocks/>
          </p:cNvCxnSpPr>
          <p:nvPr/>
        </p:nvCxnSpPr>
        <p:spPr>
          <a:xfrm>
            <a:off x="0" y="814284"/>
            <a:ext cx="21200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61597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1CE50DD-5933-D432-A469-5623CC82A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209220"/>
            <a:ext cx="9147940" cy="23372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</a:t>
            </a:r>
          </a:p>
        </p:txBody>
      </p:sp>
      <p:sp>
        <p:nvSpPr>
          <p:cNvPr id="2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282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FCBC63-C6E9-0B49-C604-B3DA71703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4E5B92EB-5662-B4EC-B702-D7F955E48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25793AC-DA52-0F30-E3A9-4D908179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E117FA8-2FC5-8CBB-3D3A-CA334E6DA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F075265A-94AE-F5CF-9987-F940F7FD5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136" y="588846"/>
            <a:ext cx="4395340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Neural</a:t>
            </a:r>
            <a:b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Network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EC8750A8-8F10-3A7E-8C1D-DC577D19173E}"/>
              </a:ext>
            </a:extLst>
          </p:cNvPr>
          <p:cNvCxnSpPr>
            <a:cxnSpLocks/>
          </p:cNvCxnSpPr>
          <p:nvPr/>
        </p:nvCxnSpPr>
        <p:spPr>
          <a:xfrm>
            <a:off x="1812175" y="2533947"/>
            <a:ext cx="37603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>
            <a:extLst>
              <a:ext uri="{FF2B5EF4-FFF2-40B4-BE49-F238E27FC236}">
                <a16:creationId xmlns:a16="http://schemas.microsoft.com/office/drawing/2014/main" id="{12EED347-16AE-1599-FB9F-550D5985C291}"/>
              </a:ext>
            </a:extLst>
          </p:cNvPr>
          <p:cNvSpPr/>
          <p:nvPr/>
        </p:nvSpPr>
        <p:spPr>
          <a:xfrm>
            <a:off x="11373262" y="1633604"/>
            <a:ext cx="573578" cy="52243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5AFC1FA-D255-CAB2-07ED-B643ED9BF7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48491" y="1613504"/>
            <a:ext cx="5820194" cy="344644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5C4BF69-C208-8A67-F07E-7BECD047DB0A}"/>
              </a:ext>
            </a:extLst>
          </p:cNvPr>
          <p:cNvSpPr txBox="1"/>
          <p:nvPr/>
        </p:nvSpPr>
        <p:spPr>
          <a:xfrm>
            <a:off x="605837" y="3327033"/>
            <a:ext cx="2711421" cy="2117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Self attention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CNN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Test size: 20 %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Epochs: 70 (early stopping from 800)</a:t>
            </a:r>
          </a:p>
        </p:txBody>
      </p:sp>
    </p:spTree>
    <p:extLst>
      <p:ext uri="{BB962C8B-B14F-4D97-AF65-F5344CB8AC3E}">
        <p14:creationId xmlns:p14="http://schemas.microsoft.com/office/powerpoint/2010/main" val="2690894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87F56A-834A-5D01-B5C6-DC7542601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17F13A09-C8A2-FB68-570F-98DD376B94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FD47CD4-10CF-FC47-6465-E2C01368F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04CC0DE-CD06-CDF1-FE95-DD55260C6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095FA716-D477-FDFD-941D-936EDCE8D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136" y="588846"/>
            <a:ext cx="4395340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Neural</a:t>
            </a:r>
            <a:b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Network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ED0C202-2B83-DAD6-43B4-C28F446F128A}"/>
              </a:ext>
            </a:extLst>
          </p:cNvPr>
          <p:cNvCxnSpPr>
            <a:cxnSpLocks/>
          </p:cNvCxnSpPr>
          <p:nvPr/>
        </p:nvCxnSpPr>
        <p:spPr>
          <a:xfrm>
            <a:off x="1812175" y="2533947"/>
            <a:ext cx="37603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>
            <a:extLst>
              <a:ext uri="{FF2B5EF4-FFF2-40B4-BE49-F238E27FC236}">
                <a16:creationId xmlns:a16="http://schemas.microsoft.com/office/drawing/2014/main" id="{B55A4D98-43F9-5177-F812-7883911D339B}"/>
              </a:ext>
            </a:extLst>
          </p:cNvPr>
          <p:cNvSpPr/>
          <p:nvPr/>
        </p:nvSpPr>
        <p:spPr>
          <a:xfrm>
            <a:off x="11373262" y="1633604"/>
            <a:ext cx="573578" cy="52243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DCCC260-0F71-DF6A-571E-6C4F20F7E7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43588" y="997527"/>
            <a:ext cx="5863157" cy="4705003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0DFEC5E3-E3B1-E705-EFAB-51446D7958C9}"/>
              </a:ext>
            </a:extLst>
          </p:cNvPr>
          <p:cNvSpPr txBox="1"/>
          <p:nvPr/>
        </p:nvSpPr>
        <p:spPr>
          <a:xfrm>
            <a:off x="605837" y="3327032"/>
            <a:ext cx="2711421" cy="14278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Self attention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CNN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AUC = 74.5 %</a:t>
            </a:r>
          </a:p>
        </p:txBody>
      </p:sp>
    </p:spTree>
    <p:extLst>
      <p:ext uri="{BB962C8B-B14F-4D97-AF65-F5344CB8AC3E}">
        <p14:creationId xmlns:p14="http://schemas.microsoft.com/office/powerpoint/2010/main" val="9547044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0D79A7-8EFF-95A6-B9C0-701C9A34F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FA3747B-50B0-6F70-D359-4C2B40B25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2">
            <a:extLst>
              <a:ext uri="{FF2B5EF4-FFF2-40B4-BE49-F238E27FC236}">
                <a16:creationId xmlns:a16="http://schemas.microsoft.com/office/drawing/2014/main" id="{33BA51C1-F3F8-5617-9B92-427F106A6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Graphic 13">
            <a:extLst>
              <a:ext uri="{FF2B5EF4-FFF2-40B4-BE49-F238E27FC236}">
                <a16:creationId xmlns:a16="http://schemas.microsoft.com/office/drawing/2014/main" id="{5DDB4F12-AC7D-F64D-8CEC-01E27C30C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6" name="Graphic 15">
            <a:extLst>
              <a:ext uri="{FF2B5EF4-FFF2-40B4-BE49-F238E27FC236}">
                <a16:creationId xmlns:a16="http://schemas.microsoft.com/office/drawing/2014/main" id="{FBEF5ED8-44D6-5E67-1A85-C8417C2AF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8" name="Graphic 21">
            <a:extLst>
              <a:ext uri="{FF2B5EF4-FFF2-40B4-BE49-F238E27FC236}">
                <a16:creationId xmlns:a16="http://schemas.microsoft.com/office/drawing/2014/main" id="{9690FD51-644E-6785-11E4-44A8D8D1E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0" name="Graphic 12">
            <a:extLst>
              <a:ext uri="{FF2B5EF4-FFF2-40B4-BE49-F238E27FC236}">
                <a16:creationId xmlns:a16="http://schemas.microsoft.com/office/drawing/2014/main" id="{BBC415CF-989A-90B6-6509-7CBE9C41B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2" name="Graphic 23">
            <a:extLst>
              <a:ext uri="{FF2B5EF4-FFF2-40B4-BE49-F238E27FC236}">
                <a16:creationId xmlns:a16="http://schemas.microsoft.com/office/drawing/2014/main" id="{429FD3D9-D7DB-0758-051F-A7286E6AC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90512A9-20F0-4B67-E84E-6F03E0FBC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magine 5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7FAF141B-5992-85C1-9B95-C014345522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419" y="1168005"/>
            <a:ext cx="9153162" cy="3758191"/>
          </a:xfrm>
          <a:prstGeom prst="rect">
            <a:avLst/>
          </a:prstGeom>
        </p:spPr>
      </p:pic>
      <p:sp>
        <p:nvSpPr>
          <p:cNvPr id="7" name="Titolo 1">
            <a:extLst>
              <a:ext uri="{FF2B5EF4-FFF2-40B4-BE49-F238E27FC236}">
                <a16:creationId xmlns:a16="http://schemas.microsoft.com/office/drawing/2014/main" id="{02E6903C-9186-EC3E-29F2-03627C7F6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9372" y="5685270"/>
            <a:ext cx="3673256" cy="1325563"/>
          </a:xfrm>
        </p:spPr>
        <p:txBody>
          <a:bodyPr/>
          <a:lstStyle/>
          <a:p>
            <a:r>
              <a:rPr lang="it-IT" dirty="0" err="1">
                <a:solidFill>
                  <a:schemeClr val="bg1"/>
                </a:solidFill>
              </a:rPr>
              <a:t>NeuralNetwork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971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vestiti, dipinto, Costumi, cartone animato&#10;&#10;Descrizione generata automaticamente">
            <a:extLst>
              <a:ext uri="{FF2B5EF4-FFF2-40B4-BE49-F238E27FC236}">
                <a16:creationId xmlns:a16="http://schemas.microsoft.com/office/drawing/2014/main" id="{CEE4C6CE-DF18-0A72-759D-16C387ECA4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54" r="-2" b="5054"/>
          <a:stretch/>
        </p:blipFill>
        <p:spPr>
          <a:xfrm>
            <a:off x="0" y="2949"/>
            <a:ext cx="5749938" cy="6855051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9BDDB0A-9D16-C83E-45ED-F7A5E1018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5509"/>
            <a:ext cx="2019300" cy="492351"/>
          </a:xfrm>
          <a:noFill/>
          <a:effectLst/>
        </p:spPr>
        <p:txBody>
          <a:bodyPr>
            <a:noAutofit/>
          </a:bodyPr>
          <a:lstStyle/>
          <a:p>
            <a:r>
              <a:rPr lang="it-IT" sz="3200" b="1" dirty="0">
                <a:solidFill>
                  <a:schemeClr val="bg1"/>
                </a:solidFill>
              </a:rPr>
              <a:t>The </a:t>
            </a:r>
            <a:r>
              <a:rPr lang="it-IT" sz="3200" b="1" dirty="0" err="1">
                <a:solidFill>
                  <a:schemeClr val="bg1"/>
                </a:solidFill>
              </a:rPr>
              <a:t>need</a:t>
            </a:r>
            <a:endParaRPr lang="it-IT" sz="3200" b="1" dirty="0">
              <a:solidFill>
                <a:schemeClr val="bg1"/>
              </a:solidFill>
            </a:endParaRPr>
          </a:p>
        </p:txBody>
      </p:sp>
      <p:pic>
        <p:nvPicPr>
          <p:cNvPr id="9" name="Immagine 8" descr="Immagine che contiene diagramma, linea, Diagramma, testo">
            <a:extLst>
              <a:ext uri="{FF2B5EF4-FFF2-40B4-BE49-F238E27FC236}">
                <a16:creationId xmlns:a16="http://schemas.microsoft.com/office/drawing/2014/main" id="{2FFA4FDC-433A-CEAE-03C9-536DE68D0E1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778" y="2053243"/>
            <a:ext cx="5083817" cy="4826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grpSp>
        <p:nvGrpSpPr>
          <p:cNvPr id="3" name="Gruppo 2">
            <a:extLst>
              <a:ext uri="{FF2B5EF4-FFF2-40B4-BE49-F238E27FC236}">
                <a16:creationId xmlns:a16="http://schemas.microsoft.com/office/drawing/2014/main" id="{1AC4E768-C3FB-FE16-E11D-F8BB768BB407}"/>
              </a:ext>
            </a:extLst>
          </p:cNvPr>
          <p:cNvGrpSpPr/>
          <p:nvPr/>
        </p:nvGrpSpPr>
        <p:grpSpPr>
          <a:xfrm>
            <a:off x="7948514" y="-394152"/>
            <a:ext cx="4563611" cy="3813401"/>
            <a:chOff x="7744326" y="666115"/>
            <a:chExt cx="4180663" cy="3493406"/>
          </a:xfrm>
        </p:grpSpPr>
        <p:pic>
          <p:nvPicPr>
            <p:cNvPr id="11" name="Immagine 10" descr="Immagine che contiene bolla, fluido, acqua&#10;&#10;Descrizione generata automaticamente">
              <a:extLst>
                <a:ext uri="{FF2B5EF4-FFF2-40B4-BE49-F238E27FC236}">
                  <a16:creationId xmlns:a16="http://schemas.microsoft.com/office/drawing/2014/main" id="{05B9EAB0-6DBD-F6E6-06E4-4771435B5B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1" t="9106" r="9105" b="9711"/>
            <a:stretch/>
          </p:blipFill>
          <p:spPr>
            <a:xfrm>
              <a:off x="7744326" y="666115"/>
              <a:ext cx="3246760" cy="3283585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</p:spPr>
        </p:pic>
        <p:sp>
          <p:nvSpPr>
            <p:cNvPr id="12" name="Freccia in su 11">
              <a:extLst>
                <a:ext uri="{FF2B5EF4-FFF2-40B4-BE49-F238E27FC236}">
                  <a16:creationId xmlns:a16="http://schemas.microsoft.com/office/drawing/2014/main" id="{74D92AB2-499D-57E7-2186-1831846D7190}"/>
                </a:ext>
              </a:extLst>
            </p:cNvPr>
            <p:cNvSpPr/>
            <p:nvPr/>
          </p:nvSpPr>
          <p:spPr>
            <a:xfrm>
              <a:off x="9791611" y="3124200"/>
              <a:ext cx="993420" cy="864420"/>
            </a:xfrm>
            <a:prstGeom prst="upArrow">
              <a:avLst>
                <a:gd name="adj1" fmla="val 49135"/>
                <a:gd name="adj2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F233EE9C-A73F-D8A6-DB8D-DEAA8968A442}"/>
                </a:ext>
              </a:extLst>
            </p:cNvPr>
            <p:cNvSpPr txBox="1">
              <a:spLocks/>
            </p:cNvSpPr>
            <p:nvPr/>
          </p:nvSpPr>
          <p:spPr>
            <a:xfrm>
              <a:off x="10457032" y="3390080"/>
              <a:ext cx="146795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4000" b="1" dirty="0"/>
                <a:t>1</a:t>
              </a:r>
              <a:r>
                <a:rPr lang="it-IT" sz="4400" b="1" dirty="0"/>
                <a:t>UP</a:t>
              </a:r>
              <a:endParaRPr lang="it-IT" sz="4800" b="1" dirty="0"/>
            </a:p>
          </p:txBody>
        </p:sp>
      </p:grp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0EB26BE-74A2-08BD-25DC-CCAA8A6A4F7B}"/>
              </a:ext>
            </a:extLst>
          </p:cNvPr>
          <p:cNvCxnSpPr>
            <a:cxnSpLocks/>
          </p:cNvCxnSpPr>
          <p:nvPr/>
        </p:nvCxnSpPr>
        <p:spPr>
          <a:xfrm>
            <a:off x="0" y="733004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270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F5F4EB-7B34-8671-5D89-AE6C523BB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4FF4C7-45DC-2B50-6961-B0B14B7031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837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it-IT" sz="2000" dirty="0">
                <a:solidFill>
                  <a:schemeClr val="bg1"/>
                </a:solidFill>
              </a:rPr>
              <a:t>High </a:t>
            </a:r>
            <a:r>
              <a:rPr lang="it-IT" sz="2000" dirty="0" err="1">
                <a:solidFill>
                  <a:schemeClr val="bg1"/>
                </a:solidFill>
              </a:rPr>
              <a:t>Specificity</a:t>
            </a:r>
            <a:endParaRPr lang="it-IT" sz="2000" dirty="0">
              <a:solidFill>
                <a:schemeClr val="bg1"/>
              </a:solidFill>
            </a:endParaRPr>
          </a:p>
          <a:p>
            <a:r>
              <a:rPr lang="it-IT" sz="2000" dirty="0">
                <a:solidFill>
                  <a:schemeClr val="bg1"/>
                </a:solidFill>
              </a:rPr>
              <a:t>Tackle Multiple </a:t>
            </a:r>
            <a:r>
              <a:rPr lang="it-IT" sz="2000" dirty="0" err="1">
                <a:solidFill>
                  <a:schemeClr val="bg1"/>
                </a:solidFill>
              </a:rPr>
              <a:t>Resitance</a:t>
            </a:r>
            <a:endParaRPr lang="it-IT" sz="2000" dirty="0">
              <a:solidFill>
                <a:schemeClr val="bg1"/>
              </a:solidFill>
            </a:endParaRPr>
          </a:p>
          <a:p>
            <a:r>
              <a:rPr lang="it-IT" sz="2000" dirty="0">
                <a:solidFill>
                  <a:schemeClr val="bg1"/>
                </a:solidFill>
              </a:rPr>
              <a:t>Mind </a:t>
            </a:r>
            <a:r>
              <a:rPr lang="it-IT" sz="2000" dirty="0" err="1">
                <a:solidFill>
                  <a:schemeClr val="bg1"/>
                </a:solidFill>
              </a:rPr>
              <a:t>Safety</a:t>
            </a:r>
            <a:endParaRPr lang="it-IT" sz="2000" dirty="0">
              <a:solidFill>
                <a:schemeClr val="bg1"/>
              </a:solidFill>
            </a:endParaRPr>
          </a:p>
          <a:p>
            <a:r>
              <a:rPr lang="it-IT" sz="2000" dirty="0" err="1">
                <a:solidFill>
                  <a:schemeClr val="bg1"/>
                </a:solidFill>
              </a:rPr>
              <a:t>Advantages</a:t>
            </a:r>
            <a:endParaRPr lang="it-IT" sz="2000" dirty="0">
              <a:solidFill>
                <a:schemeClr val="bg1"/>
              </a:solidFill>
            </a:endParaRPr>
          </a:p>
          <a:p>
            <a:endParaRPr lang="it-IT" sz="2000" dirty="0">
              <a:solidFill>
                <a:schemeClr val="bg1"/>
              </a:solidFill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C3D735E2-10B7-F0BF-8252-DBF3A0B5E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345" y="1257300"/>
            <a:ext cx="4395340" cy="960606"/>
          </a:xfrm>
        </p:spPr>
        <p:txBody>
          <a:bodyPr anchor="b">
            <a:normAutofit/>
          </a:bodyPr>
          <a:lstStyle/>
          <a:p>
            <a:r>
              <a:rPr lang="it-IT" sz="5600" b="1" dirty="0">
                <a:solidFill>
                  <a:schemeClr val="bg1"/>
                </a:solidFill>
              </a:rPr>
              <a:t>The </a:t>
            </a:r>
            <a:r>
              <a:rPr lang="it-IT" sz="5600" b="1" dirty="0" err="1">
                <a:solidFill>
                  <a:schemeClr val="bg1"/>
                </a:solidFill>
              </a:rPr>
              <a:t>Usage</a:t>
            </a:r>
            <a:endParaRPr lang="it-IT" sz="5600" b="1" dirty="0">
              <a:solidFill>
                <a:schemeClr val="bg1"/>
              </a:solidFill>
            </a:endParaRP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7183F2AE-983C-8157-D55E-E1A27D1F68E6}"/>
              </a:ext>
            </a:extLst>
          </p:cNvPr>
          <p:cNvCxnSpPr>
            <a:cxnSpLocks/>
          </p:cNvCxnSpPr>
          <p:nvPr/>
        </p:nvCxnSpPr>
        <p:spPr>
          <a:xfrm>
            <a:off x="694143" y="2228906"/>
            <a:ext cx="30253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tangolo 10">
            <a:extLst>
              <a:ext uri="{FF2B5EF4-FFF2-40B4-BE49-F238E27FC236}">
                <a16:creationId xmlns:a16="http://schemas.microsoft.com/office/drawing/2014/main" id="{1CBA0D3F-C60B-D97E-ABA8-C311796D580B}"/>
              </a:ext>
            </a:extLst>
          </p:cNvPr>
          <p:cNvSpPr/>
          <p:nvPr/>
        </p:nvSpPr>
        <p:spPr>
          <a:xfrm>
            <a:off x="10436053" y="3132564"/>
            <a:ext cx="1755947" cy="3725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3F5D8497-2EE8-46DA-3133-E39A12B8C298}"/>
              </a:ext>
            </a:extLst>
          </p:cNvPr>
          <p:cNvGrpSpPr/>
          <p:nvPr/>
        </p:nvGrpSpPr>
        <p:grpSpPr>
          <a:xfrm>
            <a:off x="6552421" y="190500"/>
            <a:ext cx="5033741" cy="6258984"/>
            <a:chOff x="7384401" y="1222859"/>
            <a:chExt cx="3763035" cy="4678982"/>
          </a:xfrm>
        </p:grpSpPr>
        <p:grpSp>
          <p:nvGrpSpPr>
            <p:cNvPr id="6" name="Gruppo 5">
              <a:extLst>
                <a:ext uri="{FF2B5EF4-FFF2-40B4-BE49-F238E27FC236}">
                  <a16:creationId xmlns:a16="http://schemas.microsoft.com/office/drawing/2014/main" id="{EB9A6E6D-1230-0EA5-1F2F-14A85059209C}"/>
                </a:ext>
              </a:extLst>
            </p:cNvPr>
            <p:cNvGrpSpPr/>
            <p:nvPr/>
          </p:nvGrpSpPr>
          <p:grpSpPr>
            <a:xfrm>
              <a:off x="7688580" y="1222859"/>
              <a:ext cx="3154679" cy="3534261"/>
              <a:chOff x="2014143" y="2936227"/>
              <a:chExt cx="1820994" cy="2040102"/>
            </a:xfrm>
          </p:grpSpPr>
          <p:pic>
            <p:nvPicPr>
              <p:cNvPr id="4" name="Immagine 3" descr="Immagine che contiene Elementi grafici, logo, schermata, clipart&#10;&#10;Descrizione generata automaticamente">
                <a:extLst>
                  <a:ext uri="{FF2B5EF4-FFF2-40B4-BE49-F238E27FC236}">
                    <a16:creationId xmlns:a16="http://schemas.microsoft.com/office/drawing/2014/main" id="{996A8EED-F4AA-26C7-EDF6-A45147A1A3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475" r="14475"/>
              <a:stretch/>
            </p:blipFill>
            <p:spPr>
              <a:xfrm>
                <a:off x="2014143" y="3182248"/>
                <a:ext cx="1820994" cy="1794081"/>
              </a:xfrm>
              <a:prstGeom prst="ellipse">
                <a:avLst/>
              </a:prstGeom>
              <a:ln w="3175" cap="rnd">
                <a:solidFill>
                  <a:schemeClr val="bg2">
                    <a:lumMod val="75000"/>
                  </a:schemeClr>
                </a:solidFill>
              </a:ln>
              <a:effectLst/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  <p:sp>
            <p:nvSpPr>
              <p:cNvPr id="5" name="Croce 4">
                <a:extLst>
                  <a:ext uri="{FF2B5EF4-FFF2-40B4-BE49-F238E27FC236}">
                    <a16:creationId xmlns:a16="http://schemas.microsoft.com/office/drawing/2014/main" id="{FCB9A2F1-05E5-F38A-BC1A-0BDE2BD8B8FB}"/>
                  </a:ext>
                </a:extLst>
              </p:cNvPr>
              <p:cNvSpPr/>
              <p:nvPr/>
            </p:nvSpPr>
            <p:spPr>
              <a:xfrm>
                <a:off x="3091953" y="2936227"/>
                <a:ext cx="670560" cy="711200"/>
              </a:xfrm>
              <a:prstGeom prst="plus">
                <a:avLst>
                  <a:gd name="adj" fmla="val 33766"/>
                </a:avLst>
              </a:prstGeom>
              <a:solidFill>
                <a:srgbClr val="C72909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45D89714-0929-2660-B75D-F6F18B90457E}"/>
                </a:ext>
              </a:extLst>
            </p:cNvPr>
            <p:cNvSpPr txBox="1"/>
            <p:nvPr/>
          </p:nvSpPr>
          <p:spPr>
            <a:xfrm>
              <a:off x="7384401" y="5070844"/>
              <a:ext cx="37630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181843">
                <a:spcAft>
                  <a:spcPts val="692"/>
                </a:spcAft>
              </a:pPr>
              <a:r>
                <a:rPr lang="it-IT" sz="6203" kern="1200" dirty="0" err="1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Phage</a:t>
              </a:r>
              <a:r>
                <a:rPr lang="it-IT" sz="6203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 therapy</a:t>
              </a:r>
              <a:endParaRPr lang="it-IT" sz="4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72636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EE740A-C7CB-2019-EF28-356F001DD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6B677CBB-752C-A60C-2BB1-2FA5561A8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CD7DB2B-CE29-1731-C9E9-13A9DE781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A2BCE7-8F70-9BF2-3BFB-72ACF7A0F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837" y="319837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Bacterial Receptors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RBPs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Plaque Essays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CCC7ACC-07FF-D31E-6481-B9497F63A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F5623F00-A9EE-51CE-6693-50EDDF3CB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345" y="1054101"/>
            <a:ext cx="4395340" cy="1716255"/>
          </a:xfrm>
        </p:spPr>
        <p:txBody>
          <a:bodyPr anchor="b">
            <a:normAutofit fontScale="90000"/>
          </a:bodyPr>
          <a:lstStyle/>
          <a:p>
            <a:r>
              <a:rPr lang="en-US" sz="6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Infection mechanism</a:t>
            </a:r>
            <a:endParaRPr lang="it-IT" sz="5600" b="1" dirty="0">
              <a:solidFill>
                <a:schemeClr val="bg1"/>
              </a:solidFill>
            </a:endParaRPr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CC84E9A8-D90C-C982-F266-63C6BE865A52}"/>
              </a:ext>
            </a:extLst>
          </p:cNvPr>
          <p:cNvCxnSpPr>
            <a:cxnSpLocks/>
          </p:cNvCxnSpPr>
          <p:nvPr/>
        </p:nvCxnSpPr>
        <p:spPr>
          <a:xfrm>
            <a:off x="727515" y="2787572"/>
            <a:ext cx="30253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ttangolo 30">
            <a:extLst>
              <a:ext uri="{FF2B5EF4-FFF2-40B4-BE49-F238E27FC236}">
                <a16:creationId xmlns:a16="http://schemas.microsoft.com/office/drawing/2014/main" id="{F78642C7-FDDA-C0DE-1290-45759A47EBDB}"/>
              </a:ext>
            </a:extLst>
          </p:cNvPr>
          <p:cNvSpPr/>
          <p:nvPr/>
        </p:nvSpPr>
        <p:spPr>
          <a:xfrm>
            <a:off x="10436053" y="3132564"/>
            <a:ext cx="1755947" cy="3725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8" name="Segnaposto contenuto 4" descr="Immagine che contiene testo, schermata, diagramma, design">
            <a:extLst>
              <a:ext uri="{FF2B5EF4-FFF2-40B4-BE49-F238E27FC236}">
                <a16:creationId xmlns:a16="http://schemas.microsoft.com/office/drawing/2014/main" id="{FC7A6803-24ED-BA22-CF92-FC611BD4DD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8" t="1" r="9402" b="11605"/>
          <a:stretch/>
        </p:blipFill>
        <p:spPr>
          <a:xfrm>
            <a:off x="6108990" y="956851"/>
            <a:ext cx="5753931" cy="458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09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AD2AFF-2AF0-8AFA-B561-A649D587E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4C48206-A32B-7AFF-DA4B-9495D218B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D5400F6-C7F0-E750-BD02-7E7378DB1C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42" b="8076"/>
          <a:stretch/>
        </p:blipFill>
        <p:spPr>
          <a:xfrm>
            <a:off x="3773714" y="1"/>
            <a:ext cx="8365705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B7E3021-88AD-BD14-34B7-B403BE65D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A0FB2CA-6C21-E860-A57E-204E144B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636" y="2554728"/>
            <a:ext cx="3822189" cy="1748545"/>
          </a:xfrm>
          <a:noFill/>
        </p:spPr>
        <p:txBody>
          <a:bodyPr>
            <a:normAutofit/>
          </a:bodyPr>
          <a:lstStyle/>
          <a:p>
            <a:r>
              <a:rPr lang="en-US" sz="3200" dirty="0"/>
              <a:t>Competing ligands</a:t>
            </a:r>
          </a:p>
          <a:p>
            <a:r>
              <a:rPr lang="en-US" sz="3200" dirty="0"/>
              <a:t>Protein interface</a:t>
            </a:r>
          </a:p>
          <a:p>
            <a:r>
              <a:rPr lang="en-US" sz="3200" dirty="0"/>
              <a:t>Hot spot residues</a:t>
            </a: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AA4FE79D-C2F9-832C-AFC7-02BD416051CC}"/>
              </a:ext>
            </a:extLst>
          </p:cNvPr>
          <p:cNvSpPr txBox="1">
            <a:spLocks/>
          </p:cNvSpPr>
          <p:nvPr/>
        </p:nvSpPr>
        <p:spPr>
          <a:xfrm>
            <a:off x="259382" y="233962"/>
            <a:ext cx="954276" cy="580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err="1"/>
              <a:t>PPIs</a:t>
            </a:r>
            <a:endParaRPr lang="it-IT" sz="4000" dirty="0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6B7CFB0-77FB-E9E2-6ECC-F210F9AC2FD9}"/>
              </a:ext>
            </a:extLst>
          </p:cNvPr>
          <p:cNvCxnSpPr>
            <a:cxnSpLocks/>
          </p:cNvCxnSpPr>
          <p:nvPr/>
        </p:nvCxnSpPr>
        <p:spPr>
          <a:xfrm>
            <a:off x="0" y="814284"/>
            <a:ext cx="21200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402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BB25B9F-3B09-000D-1720-40E4C285F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0430" y="583345"/>
            <a:ext cx="7160357" cy="41648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8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Materials and methods</a:t>
            </a:r>
          </a:p>
        </p:txBody>
      </p:sp>
      <p:sp>
        <p:nvSpPr>
          <p:cNvPr id="9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383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7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F0A6A8-CA31-3EA4-A009-ACC6CECEC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30A31323-C24C-6157-B6FF-1CCAD4324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!!Rectangle">
            <a:extLst>
              <a:ext uri="{FF2B5EF4-FFF2-40B4-BE49-F238E27FC236}">
                <a16:creationId xmlns:a16="http://schemas.microsoft.com/office/drawing/2014/main" id="{87C74319-A9C7-CE82-6A3D-872B1FAEB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47">
            <a:extLst>
              <a:ext uri="{FF2B5EF4-FFF2-40B4-BE49-F238E27FC236}">
                <a16:creationId xmlns:a16="http://schemas.microsoft.com/office/drawing/2014/main" id="{F733BF3A-BDAB-8703-AD50-2B0BEF0A83E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4724" r="68734" b="1726"/>
          <a:stretch/>
        </p:blipFill>
        <p:spPr>
          <a:xfrm>
            <a:off x="-56000" y="0"/>
            <a:ext cx="12304000" cy="68580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04B4D52-C2C5-3B73-B9A2-3B0579C99D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rgbClr val="4472C4">
                <a:shade val="45000"/>
                <a:satMod val="135000"/>
              </a:srgb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0567" b="91502" l="0" r="96875">
                        <a14:foregroundMark x1="87158" y1="61726" x2="93213" y2="55402"/>
                        <a14:foregroundMark x1="90674" y1="55204" x2="80957" y2="60606"/>
                        <a14:foregroundMark x1="95898" y1="58432" x2="96875" y2="58235"/>
                        <a14:foregroundMark x1="62012" y1="90777" x2="64746" y2="91502"/>
                        <a14:foregroundMark x1="10742" y1="56258" x2="0" y2="57246"/>
                      </a14:backgroundRemoval>
                    </a14:imgEffect>
                  </a14:imgLayer>
                </a14:imgProps>
              </a:ext>
            </a:extLst>
          </a:blip>
          <a:srcRect t="23011" b="975"/>
          <a:stretch/>
        </p:blipFill>
        <p:spPr>
          <a:xfrm rot="18099947">
            <a:off x="-5869055" y="-2205966"/>
            <a:ext cx="12191981" cy="6857989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7FF2AE-43B5-F35B-08FE-5CFC2E7E5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aphic 13">
            <a:extLst>
              <a:ext uri="{FF2B5EF4-FFF2-40B4-BE49-F238E27FC236}">
                <a16:creationId xmlns:a16="http://schemas.microsoft.com/office/drawing/2014/main" id="{57288225-F99B-7B84-9C02-06C35BF6C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raphic 12">
            <a:extLst>
              <a:ext uri="{FF2B5EF4-FFF2-40B4-BE49-F238E27FC236}">
                <a16:creationId xmlns:a16="http://schemas.microsoft.com/office/drawing/2014/main" id="{C39B2612-4AF1-DBB9-78B6-BE885010E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Graphic 15">
            <a:extLst>
              <a:ext uri="{FF2B5EF4-FFF2-40B4-BE49-F238E27FC236}">
                <a16:creationId xmlns:a16="http://schemas.microsoft.com/office/drawing/2014/main" id="{188C9979-C0CA-5C28-C544-DDF48F65F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E09214F7-D15D-F0FF-BBC2-17D246B7E92A}"/>
              </a:ext>
            </a:extLst>
          </p:cNvPr>
          <p:cNvSpPr txBox="1">
            <a:spLocks/>
          </p:cNvSpPr>
          <p:nvPr/>
        </p:nvSpPr>
        <p:spPr>
          <a:xfrm>
            <a:off x="323203" y="-489553"/>
            <a:ext cx="2938829" cy="20110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800" b="1" dirty="0">
                <a:solidFill>
                  <a:schemeClr val="bg1"/>
                </a:solidFill>
              </a:rPr>
              <a:t>Model </a:t>
            </a:r>
            <a:r>
              <a:rPr lang="it-IT" sz="4800" b="1" dirty="0" err="1">
                <a:solidFill>
                  <a:schemeClr val="bg1"/>
                </a:solidFill>
              </a:rPr>
              <a:t>overview</a:t>
            </a:r>
            <a:endParaRPr lang="it-IT" sz="6600" b="1" dirty="0">
              <a:solidFill>
                <a:schemeClr val="bg1"/>
              </a:solidFill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2538E7B1-1684-9EE6-AE9B-A19C9CF4B402}"/>
              </a:ext>
            </a:extLst>
          </p:cNvPr>
          <p:cNvGrpSpPr/>
          <p:nvPr/>
        </p:nvGrpSpPr>
        <p:grpSpPr>
          <a:xfrm>
            <a:off x="700507" y="2672467"/>
            <a:ext cx="11019587" cy="2275066"/>
            <a:chOff x="447802" y="2490489"/>
            <a:chExt cx="11019587" cy="2275066"/>
          </a:xfrm>
        </p:grpSpPr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151A2233-C22D-A1DA-D276-E8F5CE5BE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7802" y="3137119"/>
              <a:ext cx="2843678" cy="981807"/>
            </a:xfrm>
            <a:prstGeom prst="rect">
              <a:avLst/>
            </a:prstGeom>
          </p:spPr>
        </p:pic>
        <p:pic>
          <p:nvPicPr>
            <p:cNvPr id="5" name="Immagine 4" descr="Immagine che contiene altoparlante, Fotografia di nature morte, bianco e nero, arte&#10;&#10;Descrizione generata automaticamente">
              <a:extLst>
                <a:ext uri="{FF2B5EF4-FFF2-40B4-BE49-F238E27FC236}">
                  <a16:creationId xmlns:a16="http://schemas.microsoft.com/office/drawing/2014/main" id="{63A06CB0-782B-1A70-F43E-02BAB4D95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7715" b="90625" l="9961" r="89844">
                          <a14:foregroundMark x1="25879" y1="7715" x2="31152" y2="9473"/>
                          <a14:foregroundMark x1="75781" y1="90137" x2="76074" y2="90625"/>
                          <a14:foregroundMark x1="18262" y1="72266" x2="18262" y2="72266"/>
                          <a14:foregroundMark x1="18066" y1="72363" x2="18066" y2="72754"/>
                          <a14:foregroundMark x1="17773" y1="70508" x2="18066" y2="71484"/>
                          <a14:foregroundMark x1="18555" y1="72852" x2="18164" y2="73535"/>
                          <a14:foregroundMark x1="17773" y1="71094" x2="18293" y2="78511"/>
                          <a14:foregroundMark x1="18066" y1="73145" x2="17919" y2="78813"/>
                          <a14:foregroundMark x1="18164" y1="81055" x2="18555" y2="73145"/>
                          <a14:backgroundMark x1="14453" y1="72754" x2="15918" y2="78223"/>
                          <a14:backgroundMark x1="16602" y1="78516" x2="16309" y2="80078"/>
                          <a14:backgroundMark x1="16797" y1="78711" x2="16602" y2="80859"/>
                        </a14:backgroundRemoval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677143" y="2490490"/>
              <a:ext cx="2275065" cy="2275065"/>
            </a:xfrm>
            <a:prstGeom prst="rect">
              <a:avLst/>
            </a:prstGeom>
            <a:effectLst/>
          </p:spPr>
        </p:pic>
        <p:pic>
          <p:nvPicPr>
            <p:cNvPr id="6" name="Immagine 5" descr="Immagine che contiene schizzo, disegno, diagramma, design&#10;&#10;Descrizione generata automaticamente">
              <a:extLst>
                <a:ext uri="{FF2B5EF4-FFF2-40B4-BE49-F238E27FC236}">
                  <a16:creationId xmlns:a16="http://schemas.microsoft.com/office/drawing/2014/main" id="{E7037EBF-6051-375B-DE27-855562C3F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alphaModFix amt="60000"/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9473" b="91895" l="9961" r="89844">
                          <a14:foregroundMark x1="37891" y1="25977" x2="37891" y2="25977"/>
                          <a14:foregroundMark x1="35059" y1="29883" x2="35645" y2="30078"/>
                          <a14:foregroundMark x1="32227" y1="42090" x2="32227" y2="42090"/>
                          <a14:foregroundMark x1="27148" y1="41504" x2="27148" y2="41504"/>
                          <a14:foregroundMark x1="25977" y1="44531" x2="25977" y2="44531"/>
                          <a14:foregroundMark x1="23438" y1="47852" x2="23438" y2="47852"/>
                          <a14:foregroundMark x1="26855" y1="48047" x2="26855" y2="48047"/>
                          <a14:foregroundMark x1="27246" y1="46289" x2="27246" y2="46289"/>
                          <a14:foregroundMark x1="32324" y1="47070" x2="32324" y2="47070"/>
                          <a14:foregroundMark x1="34375" y1="49023" x2="34375" y2="49023"/>
                          <a14:foregroundMark x1="31934" y1="49121" x2="31934" y2="49121"/>
                          <a14:foregroundMark x1="30371" y1="49023" x2="30371" y2="49023"/>
                          <a14:foregroundMark x1="19629" y1="61035" x2="19629" y2="61035"/>
                          <a14:foregroundMark x1="19434" y1="66602" x2="19434" y2="66602"/>
                          <a14:foregroundMark x1="19531" y1="64063" x2="19531" y2="64063"/>
                          <a14:foregroundMark x1="18750" y1="64063" x2="18750" y2="64063"/>
                          <a14:foregroundMark x1="17480" y1="63965" x2="17480" y2="63965"/>
                          <a14:foregroundMark x1="17480" y1="60938" x2="17480" y2="60938"/>
                          <a14:foregroundMark x1="15527" y1="68066" x2="15527" y2="68066"/>
                          <a14:foregroundMark x1="20410" y1="73828" x2="20410" y2="73828"/>
                          <a14:foregroundMark x1="27930" y1="74023" x2="27930" y2="74023"/>
                          <a14:foregroundMark x1="31738" y1="74023" x2="31738" y2="74023"/>
                          <a14:foregroundMark x1="32910" y1="74121" x2="32910" y2="74121"/>
                          <a14:foregroundMark x1="34473" y1="77441" x2="34473" y2="77441"/>
                          <a14:foregroundMark x1="31934" y1="77441" x2="31934" y2="77441"/>
                          <a14:foregroundMark x1="30469" y1="77734" x2="30469" y2="77734"/>
                          <a14:foregroundMark x1="22070" y1="77539" x2="22070" y2="77539"/>
                          <a14:foregroundMark x1="13965" y1="89941" x2="13965" y2="89941"/>
                          <a14:foregroundMark x1="15430" y1="89844" x2="15430" y2="89844"/>
                          <a14:foregroundMark x1="17090" y1="89746" x2="17090" y2="89746"/>
                          <a14:foregroundMark x1="20703" y1="89648" x2="20703" y2="89648"/>
                          <a14:foregroundMark x1="27441" y1="89648" x2="27441" y2="89648"/>
                          <a14:foregroundMark x1="27441" y1="91699" x2="27441" y2="91699"/>
                          <a14:foregroundMark x1="50391" y1="90820" x2="50391" y2="90820"/>
                          <a14:foregroundMark x1="58984" y1="91699" x2="58984" y2="91699"/>
                          <a14:foregroundMark x1="80078" y1="91895" x2="80078" y2="91895"/>
                          <a14:foregroundMark x1="84180" y1="89941" x2="84180" y2="89941"/>
                          <a14:foregroundMark x1="86328" y1="89746" x2="86328" y2="89746"/>
                          <a14:foregroundMark x1="87207" y1="89844" x2="87207" y2="89844"/>
                          <a14:foregroundMark x1="88770" y1="89746" x2="88770" y2="89746"/>
                          <a14:foregroundMark x1="80762" y1="80371" x2="80762" y2="80371"/>
                          <a14:foregroundMark x1="76758" y1="79004" x2="76758" y2="79004"/>
                          <a14:foregroundMark x1="64355" y1="80566" x2="64355" y2="80566"/>
                          <a14:foregroundMark x1="54199" y1="75488" x2="54199" y2="75488"/>
                          <a14:foregroundMark x1="48340" y1="75586" x2="48340" y2="75586"/>
                          <a14:foregroundMark x1="45508" y1="78125" x2="45508" y2="78125"/>
                          <a14:foregroundMark x1="38184" y1="73926" x2="38184" y2="73926"/>
                          <a14:foregroundMark x1="29688" y1="62109" x2="29688" y2="62109"/>
                          <a14:foregroundMark x1="25586" y1="62305" x2="25586" y2="62305"/>
                          <a14:foregroundMark x1="29785" y1="66406" x2="29785" y2="66406"/>
                          <a14:foregroundMark x1="31738" y1="66504" x2="31738" y2="66504"/>
                          <a14:foregroundMark x1="32910" y1="66406" x2="32910" y2="66406"/>
                          <a14:foregroundMark x1="38867" y1="66309" x2="38867" y2="66309"/>
                          <a14:foregroundMark x1="35254" y1="58984" x2="35254" y2="58984"/>
                          <a14:foregroundMark x1="29590" y1="57520" x2="29590" y2="57520"/>
                          <a14:foregroundMark x1="35254" y1="59180" x2="35254" y2="59180"/>
                          <a14:foregroundMark x1="35547" y1="59863" x2="35547" y2="59863"/>
                          <a14:foregroundMark x1="25977" y1="44531" x2="25977" y2="44531"/>
                          <a14:foregroundMark x1="25781" y1="44141" x2="25781" y2="44141"/>
                          <a14:foregroundMark x1="25781" y1="44629" x2="25781" y2="44629"/>
                          <a14:foregroundMark x1="26074" y1="44727" x2="26074" y2="44727"/>
                          <a14:foregroundMark x1="26074" y1="44629" x2="26074" y2="44629"/>
                          <a14:foregroundMark x1="26074" y1="44629" x2="26074" y2="44629"/>
                          <a14:foregroundMark x1="38379" y1="30176" x2="38379" y2="30176"/>
                          <a14:foregroundMark x1="42480" y1="29883" x2="42480" y2="29883"/>
                          <a14:foregroundMark x1="42480" y1="23633" x2="42480" y2="23633"/>
                          <a14:foregroundMark x1="41309" y1="22363" x2="41309" y2="22363"/>
                          <a14:foregroundMark x1="43262" y1="20117" x2="43262" y2="20117"/>
                          <a14:foregroundMark x1="51270" y1="9473" x2="51270" y2="9473"/>
                          <a14:foregroundMark x1="58105" y1="19922" x2="58105" y2="19922"/>
                          <a14:foregroundMark x1="56641" y1="23535" x2="56641" y2="23535"/>
                          <a14:foregroundMark x1="56836" y1="25781" x2="56836" y2="25781"/>
                          <a14:foregroundMark x1="58008" y1="25684" x2="58008" y2="25684"/>
                          <a14:foregroundMark x1="62207" y1="25684" x2="62207" y2="25684"/>
                          <a14:foregroundMark x1="64648" y1="27051" x2="64648" y2="27051"/>
                          <a14:foregroundMark x1="58594" y1="31641" x2="58594" y2="31641"/>
                          <a14:foregroundMark x1="59766" y1="31641" x2="59766" y2="31641"/>
                          <a14:foregroundMark x1="61816" y1="31445" x2="61816" y2="31445"/>
                          <a14:foregroundMark x1="67285" y1="30078" x2="67285" y2="30078"/>
                          <a14:foregroundMark x1="67285" y1="33691" x2="67285" y2="33691"/>
                          <a14:foregroundMark x1="65234" y1="41992" x2="65234" y2="41992"/>
                          <a14:foregroundMark x1="64844" y1="44922" x2="64844" y2="44922"/>
                          <a14:foregroundMark x1="63379" y1="45215" x2="63379" y2="45215"/>
                          <a14:foregroundMark x1="60547" y1="52246" x2="60547" y2="53125"/>
                          <a14:foregroundMark x1="62793" y1="56836" x2="62793" y2="56836"/>
                          <a14:foregroundMark x1="58789" y1="53516" x2="58789" y2="53516"/>
                          <a14:foregroundMark x1="48730" y1="52832" x2="48730" y2="52832"/>
                          <a14:foregroundMark x1="48633" y1="60840" x2="48633" y2="60840"/>
                          <a14:foregroundMark x1="59473" y1="66992" x2="59473" y2="66992"/>
                          <a14:foregroundMark x1="59570" y1="62988" x2="59570" y2="62988"/>
                          <a14:foregroundMark x1="59570" y1="63184" x2="59570" y2="63184"/>
                          <a14:foregroundMark x1="67578" y1="66895" x2="67578" y2="66895"/>
                          <a14:foregroundMark x1="77246" y1="68066" x2="77246" y2="68066"/>
                          <a14:foregroundMark x1="73828" y1="68262" x2="73438" y2="68359"/>
                          <a14:foregroundMark x1="83008" y1="74023" x2="83008" y2="74023"/>
                          <a14:foregroundMark x1="80957" y1="76172" x2="80957" y2="76172"/>
                          <a14:foregroundMark x1="79688" y1="74121" x2="79688" y2="74121"/>
                          <a14:foregroundMark x1="70117" y1="74609" x2="70117" y2="74609"/>
                          <a14:foregroundMark x1="85547" y1="63574" x2="85547" y2="63574"/>
                          <a14:foregroundMark x1="83691" y1="64746" x2="83691" y2="64746"/>
                          <a14:foregroundMark x1="83691" y1="63867" x2="83691" y2="63867"/>
                          <a14:foregroundMark x1="83594" y1="62402" x2="83594" y2="62402"/>
                          <a14:foregroundMark x1="81641" y1="52441" x2="81641" y2="52441"/>
                          <a14:foregroundMark x1="76367" y1="49023" x2="76367" y2="49023"/>
                          <a14:foregroundMark x1="78223" y1="48926" x2="78223" y2="48926"/>
                          <a14:foregroundMark x1="79590" y1="48730" x2="79590" y2="48730"/>
                          <a14:foregroundMark x1="77051" y1="45020" x2="77051" y2="45020"/>
                          <a14:foregroundMark x1="76074" y1="41504" x2="76074" y2="41504"/>
                          <a14:foregroundMark x1="61230" y1="44922" x2="61230" y2="44922"/>
                          <a14:foregroundMark x1="44727" y1="37500" x2="44727" y2="37500"/>
                          <a14:foregroundMark x1="44629" y1="39258" x2="44629" y2="39258"/>
                          <a14:foregroundMark x1="45996" y1="43164" x2="45996" y2="43164"/>
                          <a14:foregroundMark x1="45898" y1="44629" x2="45898" y2="44629"/>
                          <a14:foregroundMark x1="45898" y1="45996" x2="45898" y2="45996"/>
                          <a14:foregroundMark x1="48633" y1="55371" x2="48633" y2="55371"/>
                          <a14:foregroundMark x1="48633" y1="54297" x2="48633" y2="54297"/>
                          <a14:foregroundMark x1="48633" y1="56543" x2="48633" y2="56543"/>
                          <a14:foregroundMark x1="39453" y1="39063" x2="39453" y2="39063"/>
                          <a14:foregroundMark x1="35449" y1="40039" x2="35449" y2="40039"/>
                          <a14:foregroundMark x1="30371" y1="37598" x2="30371" y2="37598"/>
                          <a14:foregroundMark x1="30664" y1="37402" x2="30273" y2="37500"/>
                          <a14:foregroundMark x1="72266" y1="62891" x2="72754" y2="63574"/>
                          <a14:foregroundMark x1="70703" y1="66211" x2="70801" y2="67676"/>
                          <a14:backgroundMark x1="31348" y1="42773" x2="31348" y2="42773"/>
                          <a14:backgroundMark x1="42383" y1="55957" x2="42383" y2="55957"/>
                          <a14:backgroundMark x1="53125" y1="52344" x2="53125" y2="52344"/>
                          <a14:backgroundMark x1="52637" y1="60059" x2="52637" y2="60059"/>
                          <a14:backgroundMark x1="51953" y1="80176" x2="51953" y2="80176"/>
                          <a14:backgroundMark x1="52051" y1="81543" x2="52051" y2="81543"/>
                          <a14:backgroundMark x1="63672" y1="77148" x2="63672" y2="77148"/>
                          <a14:backgroundMark x1="80859" y1="53516" x2="80859" y2="53516"/>
                          <a14:backgroundMark x1="66797" y1="56250" x2="66797" y2="56250"/>
                          <a14:backgroundMark x1="60547" y1="22266" x2="60547" y2="22266"/>
                          <a14:backgroundMark x1="51758" y1="12305" x2="51758" y2="12305"/>
                          <a14:backgroundMark x1="21582" y1="53418" x2="21582" y2="53418"/>
                          <a14:backgroundMark x1="21875" y1="53418" x2="21875" y2="53418"/>
                          <a14:backgroundMark x1="48926" y1="69336" x2="48926" y2="6933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4217" y="2490489"/>
              <a:ext cx="2275066" cy="2275066"/>
            </a:xfrm>
            <a:prstGeom prst="rect">
              <a:avLst/>
            </a:prstGeom>
          </p:spPr>
        </p:pic>
        <p:grpSp>
          <p:nvGrpSpPr>
            <p:cNvPr id="7" name="Gruppo 6">
              <a:extLst>
                <a:ext uri="{FF2B5EF4-FFF2-40B4-BE49-F238E27FC236}">
                  <a16:creationId xmlns:a16="http://schemas.microsoft.com/office/drawing/2014/main" id="{BE82B696-0E48-D032-E97C-A052524507F7}"/>
                </a:ext>
              </a:extLst>
            </p:cNvPr>
            <p:cNvGrpSpPr/>
            <p:nvPr/>
          </p:nvGrpSpPr>
          <p:grpSpPr>
            <a:xfrm>
              <a:off x="5812782" y="2662907"/>
              <a:ext cx="2083249" cy="1930230"/>
              <a:chOff x="2697480" y="1736408"/>
              <a:chExt cx="7010400" cy="7010400"/>
            </a:xfrm>
          </p:grpSpPr>
          <p:pic>
            <p:nvPicPr>
              <p:cNvPr id="27" name="Immagine 26" descr="Immagine che contiene bilancia&#10;&#10;Descrizione generata automaticamente">
                <a:extLst>
                  <a:ext uri="{FF2B5EF4-FFF2-40B4-BE49-F238E27FC236}">
                    <a16:creationId xmlns:a16="http://schemas.microsoft.com/office/drawing/2014/main" id="{912BCBDC-E9DB-4310-0DA7-98C40F5E67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ackgroundRemoval t="10000" b="90000" l="10000" r="90000">
                            <a14:foregroundMark x1="49512" y1="26758" x2="49121" y2="26563"/>
                            <a14:foregroundMark x1="49805" y1="25195" x2="50195" y2="25684"/>
                            <a14:foregroundMark x1="20703" y1="62109" x2="27637" y2="65234"/>
                            <a14:foregroundMark x1="27637" y1="65234" x2="27930" y2="63770"/>
                            <a14:foregroundMark x1="64355" y1="63867" x2="71875" y2="64063"/>
                            <a14:foregroundMark x1="71875" y1="64063" x2="72754" y2="65918"/>
                            <a14:foregroundMark x1="47266" y1="78711" x2="54980" y2="78027"/>
                            <a14:foregroundMark x1="67090" y1="79492" x2="67090" y2="80176"/>
                            <a14:foregroundMark x1="71191" y1="79785" x2="71680" y2="79980"/>
                            <a14:foregroundMark x1="75293" y1="80078" x2="75293" y2="80078"/>
                            <a14:foregroundMark x1="32422" y1="79688" x2="32324" y2="80176"/>
                            <a14:foregroundMark x1="28809" y1="80176" x2="28125" y2="80176"/>
                            <a14:foregroundMark x1="23633" y1="79980" x2="23633" y2="7998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97480" y="1736408"/>
                <a:ext cx="7010400" cy="7010400"/>
              </a:xfrm>
              <a:prstGeom prst="rect">
                <a:avLst/>
              </a:prstGeom>
            </p:spPr>
          </p:pic>
          <p:pic>
            <p:nvPicPr>
              <p:cNvPr id="28" name="Immagine 27">
                <a:extLst>
                  <a:ext uri="{FF2B5EF4-FFF2-40B4-BE49-F238E27FC236}">
                    <a16:creationId xmlns:a16="http://schemas.microsoft.com/office/drawing/2014/main" id="{8543C658-221A-637B-8980-346C949938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 rot="763677">
                <a:off x="3738921" y="5107984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29" name="Immagine 28">
                <a:extLst>
                  <a:ext uri="{FF2B5EF4-FFF2-40B4-BE49-F238E27FC236}">
                    <a16:creationId xmlns:a16="http://schemas.microsoft.com/office/drawing/2014/main" id="{5DDE5702-46C3-E2D0-5AC9-9EBE849236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 rot="20270823">
                <a:off x="4274741" y="5072139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30" name="Immagine 29">
                <a:extLst>
                  <a:ext uri="{FF2B5EF4-FFF2-40B4-BE49-F238E27FC236}">
                    <a16:creationId xmlns:a16="http://schemas.microsoft.com/office/drawing/2014/main" id="{5701D279-F94D-458B-EF85-C95BCD8AEB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 rot="938027">
                <a:off x="4464502" y="5127860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31" name="Immagine 30">
                <a:extLst>
                  <a:ext uri="{FF2B5EF4-FFF2-40B4-BE49-F238E27FC236}">
                    <a16:creationId xmlns:a16="http://schemas.microsoft.com/office/drawing/2014/main" id="{2672DB39-006D-9D46-6028-F360B0C465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 rot="420965">
                <a:off x="4032522" y="5072138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32" name="Immagine 31">
                <a:extLst>
                  <a:ext uri="{FF2B5EF4-FFF2-40B4-BE49-F238E27FC236}">
                    <a16:creationId xmlns:a16="http://schemas.microsoft.com/office/drawing/2014/main" id="{3A765B0F-DAF4-D688-9969-33CA1DE437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 rot="13580498">
                <a:off x="3993874" y="4628842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33" name="Immagine 32">
                <a:extLst>
                  <a:ext uri="{FF2B5EF4-FFF2-40B4-BE49-F238E27FC236}">
                    <a16:creationId xmlns:a16="http://schemas.microsoft.com/office/drawing/2014/main" id="{0C96B097-FAB7-43C1-B4CA-EBA2444B87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 rot="20428402">
                <a:off x="4321081" y="4725865"/>
                <a:ext cx="1173964" cy="1445980"/>
              </a:xfrm>
              <a:prstGeom prst="rect">
                <a:avLst/>
              </a:prstGeom>
            </p:spPr>
          </p:pic>
          <p:pic>
            <p:nvPicPr>
              <p:cNvPr id="34" name="Immagine 33">
                <a:extLst>
                  <a:ext uri="{FF2B5EF4-FFF2-40B4-BE49-F238E27FC236}">
                    <a16:creationId xmlns:a16="http://schemas.microsoft.com/office/drawing/2014/main" id="{7434C498-1E68-79D3-BFA2-B6B32E1A0F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 rot="651663">
                <a:off x="7496011" y="5132584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35" name="Immagine 34">
                <a:extLst>
                  <a:ext uri="{FF2B5EF4-FFF2-40B4-BE49-F238E27FC236}">
                    <a16:creationId xmlns:a16="http://schemas.microsoft.com/office/drawing/2014/main" id="{B4E06F5B-DB33-3055-429E-B060018336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 rot="20735833">
                <a:off x="7232362" y="5108079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36" name="Immagine 35">
                <a:extLst>
                  <a:ext uri="{FF2B5EF4-FFF2-40B4-BE49-F238E27FC236}">
                    <a16:creationId xmlns:a16="http://schemas.microsoft.com/office/drawing/2014/main" id="{2E50B989-3ED8-BF0D-152C-447662905A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 rot="646019">
                <a:off x="6961922" y="5117721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37" name="Immagine 36">
                <a:extLst>
                  <a:ext uri="{FF2B5EF4-FFF2-40B4-BE49-F238E27FC236}">
                    <a16:creationId xmlns:a16="http://schemas.microsoft.com/office/drawing/2014/main" id="{42C6A318-3E2C-9B91-20E6-E04B1BD1FA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 rot="225821">
                <a:off x="6752618" y="5117721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38" name="Immagine 37">
                <a:extLst>
                  <a:ext uri="{FF2B5EF4-FFF2-40B4-BE49-F238E27FC236}">
                    <a16:creationId xmlns:a16="http://schemas.microsoft.com/office/drawing/2014/main" id="{B48AF155-BBDC-7B6B-8B50-2D973A45F3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 rot="20385026">
                <a:off x="7017687" y="4715053"/>
                <a:ext cx="1065266" cy="1312096"/>
              </a:xfrm>
              <a:prstGeom prst="rect">
                <a:avLst/>
              </a:prstGeom>
            </p:spPr>
          </p:pic>
          <p:pic>
            <p:nvPicPr>
              <p:cNvPr id="39" name="Immagine 38">
                <a:extLst>
                  <a:ext uri="{FF2B5EF4-FFF2-40B4-BE49-F238E27FC236}">
                    <a16:creationId xmlns:a16="http://schemas.microsoft.com/office/drawing/2014/main" id="{E5689BC8-C25C-9006-E9DB-795B6DF8AB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 rot="20661310">
                <a:off x="7315176" y="4728636"/>
                <a:ext cx="1065266" cy="1312096"/>
              </a:xfrm>
              <a:prstGeom prst="rect">
                <a:avLst/>
              </a:prstGeom>
            </p:spPr>
          </p:pic>
        </p:grpSp>
        <p:sp>
          <p:nvSpPr>
            <p:cNvPr id="22" name="Freccia a destra 21">
              <a:extLst>
                <a:ext uri="{FF2B5EF4-FFF2-40B4-BE49-F238E27FC236}">
                  <a16:creationId xmlns:a16="http://schemas.microsoft.com/office/drawing/2014/main" id="{B065B08E-A45A-BBA5-ECA3-485FA45C7046}"/>
                </a:ext>
              </a:extLst>
            </p:cNvPr>
            <p:cNvSpPr/>
            <p:nvPr/>
          </p:nvSpPr>
          <p:spPr>
            <a:xfrm>
              <a:off x="3437817" y="3412452"/>
              <a:ext cx="431142" cy="431141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23" name="Freccia a destra 22">
              <a:extLst>
                <a:ext uri="{FF2B5EF4-FFF2-40B4-BE49-F238E27FC236}">
                  <a16:creationId xmlns:a16="http://schemas.microsoft.com/office/drawing/2014/main" id="{A0400F5B-502C-DA0C-347F-3D59516C92B7}"/>
                </a:ext>
              </a:extLst>
            </p:cNvPr>
            <p:cNvSpPr/>
            <p:nvPr/>
          </p:nvSpPr>
          <p:spPr>
            <a:xfrm>
              <a:off x="5663910" y="3412452"/>
              <a:ext cx="431142" cy="431141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Freccia a destra 23">
              <a:extLst>
                <a:ext uri="{FF2B5EF4-FFF2-40B4-BE49-F238E27FC236}">
                  <a16:creationId xmlns:a16="http://schemas.microsoft.com/office/drawing/2014/main" id="{DBFEE536-6259-E078-FD8E-F0C64A33AF49}"/>
                </a:ext>
              </a:extLst>
            </p:cNvPr>
            <p:cNvSpPr/>
            <p:nvPr/>
          </p:nvSpPr>
          <p:spPr>
            <a:xfrm>
              <a:off x="7763623" y="3412452"/>
              <a:ext cx="431142" cy="431141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5" name="Freccia a destra 24">
              <a:extLst>
                <a:ext uri="{FF2B5EF4-FFF2-40B4-BE49-F238E27FC236}">
                  <a16:creationId xmlns:a16="http://schemas.microsoft.com/office/drawing/2014/main" id="{44C50F6B-2725-67B7-711A-D83EA14D55AF}"/>
                </a:ext>
              </a:extLst>
            </p:cNvPr>
            <p:cNvSpPr/>
            <p:nvPr/>
          </p:nvSpPr>
          <p:spPr>
            <a:xfrm>
              <a:off x="10147814" y="3412452"/>
              <a:ext cx="431142" cy="431141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2AD1D262-CA2A-766C-F80C-BF178393F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0729709" y="3298593"/>
              <a:ext cx="737680" cy="7071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89416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9723</TotalTime>
  <Words>2336</Words>
  <Application>Microsoft Office PowerPoint</Application>
  <PresentationFormat>Widescreen</PresentationFormat>
  <Paragraphs>385</Paragraphs>
  <Slides>33</Slides>
  <Notes>25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33</vt:i4>
      </vt:variant>
    </vt:vector>
  </HeadingPairs>
  <TitlesOfParts>
    <vt:vector size="42" baseType="lpstr">
      <vt:lpstr>Arial</vt:lpstr>
      <vt:lpstr>Arial-BoldMT</vt:lpstr>
      <vt:lpstr>Arial-ItalicMT</vt:lpstr>
      <vt:lpstr>ArialMT</vt:lpstr>
      <vt:lpstr>Calibri</vt:lpstr>
      <vt:lpstr>Calibri Light</vt:lpstr>
      <vt:lpstr>Consolas</vt:lpstr>
      <vt:lpstr>Söhne Mono</vt:lpstr>
      <vt:lpstr>Tema di Office</vt:lpstr>
      <vt:lpstr>Predicting PhageHost Interaction</vt:lpstr>
      <vt:lpstr>Presentazione standard di PowerPoint</vt:lpstr>
      <vt:lpstr>The aim</vt:lpstr>
      <vt:lpstr>The need</vt:lpstr>
      <vt:lpstr>The Usage</vt:lpstr>
      <vt:lpstr>Infection mechanism</vt:lpstr>
      <vt:lpstr>Presentazione standard di PowerPoint</vt:lpstr>
      <vt:lpstr>Materials and methods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Results and discussion</vt:lpstr>
      <vt:lpstr>Represent true population</vt:lpstr>
      <vt:lpstr>Presentazione standard di PowerPoint</vt:lpstr>
      <vt:lpstr>Presentazione standard di PowerPoint</vt:lpstr>
      <vt:lpstr>Moving  the threshold</vt:lpstr>
      <vt:lpstr>Presentazione standard di PowerPoint</vt:lpstr>
      <vt:lpstr>Moving  the threshold</vt:lpstr>
      <vt:lpstr>Comparisons</vt:lpstr>
      <vt:lpstr>Similar classifications</vt:lpstr>
      <vt:lpstr>Boeckaerts  et al.</vt:lpstr>
      <vt:lpstr>Gonzales  et al.</vt:lpstr>
      <vt:lpstr>Space for improvement</vt:lpstr>
      <vt:lpstr>Thank you </vt:lpstr>
      <vt:lpstr>Neural Network</vt:lpstr>
      <vt:lpstr>Neural Network</vt:lpstr>
      <vt:lpstr>NeuralNetwork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PhageHost Interaction</dc:title>
  <dc:creator>Paolo Federico</dc:creator>
  <cp:lastModifiedBy>Paolo Federico</cp:lastModifiedBy>
  <cp:revision>16</cp:revision>
  <dcterms:created xsi:type="dcterms:W3CDTF">2024-02-05T15:23:16Z</dcterms:created>
  <dcterms:modified xsi:type="dcterms:W3CDTF">2024-02-14T14:16:27Z</dcterms:modified>
</cp:coreProperties>
</file>

<file path=docProps/thumbnail.jpeg>
</file>